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895" r:id="rId3"/>
    <p:sldId id="889" r:id="rId4"/>
    <p:sldId id="896" r:id="rId5"/>
    <p:sldId id="899" r:id="rId6"/>
    <p:sldId id="907" r:id="rId7"/>
    <p:sldId id="897" r:id="rId8"/>
    <p:sldId id="892" r:id="rId9"/>
    <p:sldId id="263" r:id="rId10"/>
    <p:sldId id="900" r:id="rId11"/>
    <p:sldId id="902" r:id="rId12"/>
    <p:sldId id="260" r:id="rId13"/>
    <p:sldId id="266" r:id="rId14"/>
    <p:sldId id="904" r:id="rId15"/>
    <p:sldId id="898" r:id="rId16"/>
    <p:sldId id="903" r:id="rId17"/>
    <p:sldId id="90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e Haller" initials="KH" lastIdx="1" clrIdx="0">
    <p:extLst>
      <p:ext uri="{19B8F6BF-5375-455C-9EA6-DF929625EA0E}">
        <p15:presenceInfo xmlns:p15="http://schemas.microsoft.com/office/powerpoint/2012/main" userId="S-1-5-21-1750527873-1037266120-3498459047-91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1D"/>
    <a:srgbClr val="009242"/>
    <a:srgbClr val="EE0000"/>
    <a:srgbClr val="008AF2"/>
    <a:srgbClr val="20BFD0"/>
    <a:srgbClr val="832E9A"/>
    <a:srgbClr val="7E36B4"/>
    <a:srgbClr val="3EB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60"/>
    </p:cViewPr>
  </p:sorterViewPr>
  <p:notesViewPr>
    <p:cSldViewPr snapToGrid="0">
      <p:cViewPr>
        <p:scale>
          <a:sx n="100" d="100"/>
          <a:sy n="100" d="100"/>
        </p:scale>
        <p:origin x="1890" y="-6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16356-BCE0-4817-BB5F-04BEE084CE0F}" type="doc">
      <dgm:prSet loTypeId="urn:microsoft.com/office/officeart/2005/8/layout/process3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953A0A8E-8054-481E-A871-A1049276EDFE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000" b="1" dirty="0"/>
            <a:t>Etape 1</a:t>
          </a:r>
          <a:endParaRPr lang="fr-FR" sz="3600" b="1" dirty="0"/>
        </a:p>
      </dgm:t>
    </dgm:pt>
    <dgm:pt modelId="{36C6E36A-840B-43D4-9479-A5D5AE612DFC}" type="parTrans" cxnId="{57EAFB29-790E-4968-B7ED-F8C65726506E}">
      <dgm:prSet/>
      <dgm:spPr/>
      <dgm:t>
        <a:bodyPr/>
        <a:lstStyle/>
        <a:p>
          <a:endParaRPr lang="fr-FR"/>
        </a:p>
      </dgm:t>
    </dgm:pt>
    <dgm:pt modelId="{A990F876-FEFC-45AE-9B55-B5381DDEB20B}" type="sibTrans" cxnId="{57EAFB29-790E-4968-B7ED-F8C65726506E}">
      <dgm:prSet/>
      <dgm:spPr>
        <a:solidFill>
          <a:srgbClr val="FFC000"/>
        </a:solidFill>
      </dgm:spPr>
      <dgm:t>
        <a:bodyPr/>
        <a:lstStyle/>
        <a:p>
          <a:endParaRPr lang="fr-FR"/>
        </a:p>
      </dgm:t>
    </dgm:pt>
    <dgm:pt modelId="{DB693402-D38A-49A2-8756-C22AB7DF0428}">
      <dgm:prSet phldrT="[Texte]"/>
      <dgm:spPr/>
      <dgm:t>
        <a:bodyPr/>
        <a:lstStyle/>
        <a:p>
          <a:r>
            <a:rPr lang="fr-FR" b="1" dirty="0">
              <a:latin typeface="Arial Narrow" panose="020B0606020202030204" pitchFamily="34" charset="0"/>
            </a:rPr>
            <a:t>Diagnostic au regard des axes et objectifs du projet académique</a:t>
          </a:r>
        </a:p>
      </dgm:t>
    </dgm:pt>
    <dgm:pt modelId="{C66631B3-E941-42C0-9E5D-DF1892A0809B}" type="parTrans" cxnId="{71504270-3D89-4628-84BD-876F43108947}">
      <dgm:prSet/>
      <dgm:spPr/>
      <dgm:t>
        <a:bodyPr/>
        <a:lstStyle/>
        <a:p>
          <a:endParaRPr lang="fr-FR"/>
        </a:p>
      </dgm:t>
    </dgm:pt>
    <dgm:pt modelId="{0F305B72-5D8D-413E-9C2F-54174E535FB8}" type="sibTrans" cxnId="{71504270-3D89-4628-84BD-876F43108947}">
      <dgm:prSet/>
      <dgm:spPr/>
      <dgm:t>
        <a:bodyPr/>
        <a:lstStyle/>
        <a:p>
          <a:endParaRPr lang="fr-FR"/>
        </a:p>
      </dgm:t>
    </dgm:pt>
    <dgm:pt modelId="{155F6DC6-085E-4C49-BCA2-5433B57F0DAF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000" b="1" dirty="0"/>
            <a:t>Etape 2 </a:t>
          </a:r>
        </a:p>
      </dgm:t>
    </dgm:pt>
    <dgm:pt modelId="{321DE417-F164-466C-BD94-F9B1F69870B2}" type="parTrans" cxnId="{7505429F-B7DF-4A17-9F15-A70575AFC243}">
      <dgm:prSet/>
      <dgm:spPr/>
      <dgm:t>
        <a:bodyPr/>
        <a:lstStyle/>
        <a:p>
          <a:endParaRPr lang="fr-FR"/>
        </a:p>
      </dgm:t>
    </dgm:pt>
    <dgm:pt modelId="{86EF9A69-631B-4440-95D4-6CD1A96032DA}" type="sibTrans" cxnId="{7505429F-B7DF-4A17-9F15-A70575AFC243}">
      <dgm:prSet/>
      <dgm:spPr>
        <a:solidFill>
          <a:srgbClr val="FFC000"/>
        </a:solidFill>
      </dgm:spPr>
      <dgm:t>
        <a:bodyPr/>
        <a:lstStyle/>
        <a:p>
          <a:endParaRPr lang="fr-FR"/>
        </a:p>
      </dgm:t>
    </dgm:pt>
    <dgm:pt modelId="{D3A8F883-0EF6-48C7-A362-50A2E76B17DA}">
      <dgm:prSet phldrT="[Texte]"/>
      <dgm:spPr/>
      <dgm:t>
        <a:bodyPr/>
        <a:lstStyle/>
        <a:p>
          <a:r>
            <a:rPr lang="fr-FR" b="1" dirty="0">
              <a:latin typeface="Arial Narrow" panose="020B0606020202030204" pitchFamily="34" charset="0"/>
            </a:rPr>
            <a:t>Définition des indicateurs et des marqueurs pour atteindre les objectifs et la cible</a:t>
          </a:r>
        </a:p>
      </dgm:t>
    </dgm:pt>
    <dgm:pt modelId="{E7074226-559C-4B0D-9164-6F9FDBA9C5DD}" type="parTrans" cxnId="{56A9DD7F-7BB9-4410-97EA-22112624E87E}">
      <dgm:prSet/>
      <dgm:spPr/>
      <dgm:t>
        <a:bodyPr/>
        <a:lstStyle/>
        <a:p>
          <a:endParaRPr lang="fr-FR"/>
        </a:p>
      </dgm:t>
    </dgm:pt>
    <dgm:pt modelId="{F462343E-E6A9-4CDF-86A9-69F4B7D1CAFF}" type="sibTrans" cxnId="{56A9DD7F-7BB9-4410-97EA-22112624E87E}">
      <dgm:prSet/>
      <dgm:spPr/>
      <dgm:t>
        <a:bodyPr/>
        <a:lstStyle/>
        <a:p>
          <a:endParaRPr lang="fr-FR"/>
        </a:p>
      </dgm:t>
    </dgm:pt>
    <dgm:pt modelId="{2D1DD9E7-89EE-47BD-8461-E227CF8C743B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000" b="1" dirty="0"/>
            <a:t>Etape 3 </a:t>
          </a:r>
        </a:p>
      </dgm:t>
    </dgm:pt>
    <dgm:pt modelId="{003ABC62-C9DE-43EA-8531-1208AD7CA481}" type="parTrans" cxnId="{9E2BEAE3-A32E-4888-AE93-0D249907BA65}">
      <dgm:prSet/>
      <dgm:spPr/>
      <dgm:t>
        <a:bodyPr/>
        <a:lstStyle/>
        <a:p>
          <a:endParaRPr lang="fr-FR"/>
        </a:p>
      </dgm:t>
    </dgm:pt>
    <dgm:pt modelId="{D705C822-4E1F-4FB6-88D9-4148804324F2}" type="sibTrans" cxnId="{9E2BEAE3-A32E-4888-AE93-0D249907BA65}">
      <dgm:prSet/>
      <dgm:spPr/>
      <dgm:t>
        <a:bodyPr/>
        <a:lstStyle/>
        <a:p>
          <a:endParaRPr lang="fr-FR"/>
        </a:p>
      </dgm:t>
    </dgm:pt>
    <dgm:pt modelId="{371FB282-2FDE-48BE-9DA3-3F16D81DF9E4}">
      <dgm:prSet phldrT="[Texte]"/>
      <dgm:spPr/>
      <dgm:t>
        <a:bodyPr/>
        <a:lstStyle/>
        <a:p>
          <a:r>
            <a:rPr lang="fr-FR" b="1" dirty="0">
              <a:latin typeface="Arial Narrow" panose="020B0606020202030204" pitchFamily="34" charset="0"/>
            </a:rPr>
            <a:t>Elaboration du  plan d’actions =&gt; Elaboration des « fiches marqueurs » </a:t>
          </a:r>
        </a:p>
      </dgm:t>
    </dgm:pt>
    <dgm:pt modelId="{D5C44019-19F5-4BA5-B900-22BD324C8EB0}" type="parTrans" cxnId="{3C6E352F-4D83-403A-8A7A-67C56FAFAB7C}">
      <dgm:prSet/>
      <dgm:spPr/>
      <dgm:t>
        <a:bodyPr/>
        <a:lstStyle/>
        <a:p>
          <a:endParaRPr lang="fr-FR"/>
        </a:p>
      </dgm:t>
    </dgm:pt>
    <dgm:pt modelId="{D42D4C6E-BAD4-44D2-8C71-B5C18F4D8324}" type="sibTrans" cxnId="{3C6E352F-4D83-403A-8A7A-67C56FAFAB7C}">
      <dgm:prSet/>
      <dgm:spPr/>
      <dgm:t>
        <a:bodyPr/>
        <a:lstStyle/>
        <a:p>
          <a:endParaRPr lang="fr-FR"/>
        </a:p>
      </dgm:t>
    </dgm:pt>
    <dgm:pt modelId="{FD4DE5C0-C881-402B-87A7-D3A4FDF63B46}" type="pres">
      <dgm:prSet presAssocID="{54016356-BCE0-4817-BB5F-04BEE084CE0F}" presName="linearFlow" presStyleCnt="0">
        <dgm:presLayoutVars>
          <dgm:dir/>
          <dgm:animLvl val="lvl"/>
          <dgm:resizeHandles val="exact"/>
        </dgm:presLayoutVars>
      </dgm:prSet>
      <dgm:spPr/>
    </dgm:pt>
    <dgm:pt modelId="{571DF6D0-995A-4373-933D-91507A015227}" type="pres">
      <dgm:prSet presAssocID="{953A0A8E-8054-481E-A871-A1049276EDFE}" presName="composite" presStyleCnt="0"/>
      <dgm:spPr/>
    </dgm:pt>
    <dgm:pt modelId="{067C4B40-9095-4A53-A476-EA5BC0C7D1FE}" type="pres">
      <dgm:prSet presAssocID="{953A0A8E-8054-481E-A871-A1049276EDF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FD0570-658D-40E7-808B-52AC1E8C1B20}" type="pres">
      <dgm:prSet presAssocID="{953A0A8E-8054-481E-A871-A1049276EDFE}" presName="parSh" presStyleLbl="node1" presStyleIdx="0" presStyleCnt="3"/>
      <dgm:spPr/>
    </dgm:pt>
    <dgm:pt modelId="{04D0B76E-CB3B-4F1E-96EE-67C84BAB181F}" type="pres">
      <dgm:prSet presAssocID="{953A0A8E-8054-481E-A871-A1049276EDFE}" presName="desTx" presStyleLbl="fgAcc1" presStyleIdx="0" presStyleCnt="3">
        <dgm:presLayoutVars>
          <dgm:bulletEnabled val="1"/>
        </dgm:presLayoutVars>
      </dgm:prSet>
      <dgm:spPr/>
    </dgm:pt>
    <dgm:pt modelId="{11229CF6-CC34-4B38-9975-52329DFC2DCF}" type="pres">
      <dgm:prSet presAssocID="{A990F876-FEFC-45AE-9B55-B5381DDEB20B}" presName="sibTrans" presStyleLbl="sibTrans2D1" presStyleIdx="0" presStyleCnt="2" custScaleX="145360" custLinFactNeighborX="1969" custLinFactNeighborY="-3254"/>
      <dgm:spPr>
        <a:prstGeom prst="leftRightArrow">
          <a:avLst/>
        </a:prstGeom>
      </dgm:spPr>
    </dgm:pt>
    <dgm:pt modelId="{2DCD1703-624A-4FA9-9F75-159EB5E8BA85}" type="pres">
      <dgm:prSet presAssocID="{A990F876-FEFC-45AE-9B55-B5381DDEB20B}" presName="connTx" presStyleLbl="sibTrans2D1" presStyleIdx="0" presStyleCnt="2"/>
      <dgm:spPr/>
    </dgm:pt>
    <dgm:pt modelId="{8C037674-9D6B-4D8C-946F-B39778BCF93A}" type="pres">
      <dgm:prSet presAssocID="{155F6DC6-085E-4C49-BCA2-5433B57F0DAF}" presName="composite" presStyleCnt="0"/>
      <dgm:spPr/>
    </dgm:pt>
    <dgm:pt modelId="{43D169DB-D5A9-4C95-AFB4-6C958C58CC75}" type="pres">
      <dgm:prSet presAssocID="{155F6DC6-085E-4C49-BCA2-5433B57F0DA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EC5EC3C-0795-473C-98E4-C0B42FB841DB}" type="pres">
      <dgm:prSet presAssocID="{155F6DC6-085E-4C49-BCA2-5433B57F0DAF}" presName="parSh" presStyleLbl="node1" presStyleIdx="1" presStyleCnt="3"/>
      <dgm:spPr/>
    </dgm:pt>
    <dgm:pt modelId="{0416774F-7BD6-435A-B640-57601264738A}" type="pres">
      <dgm:prSet presAssocID="{155F6DC6-085E-4C49-BCA2-5433B57F0DAF}" presName="desTx" presStyleLbl="fgAcc1" presStyleIdx="1" presStyleCnt="3">
        <dgm:presLayoutVars>
          <dgm:bulletEnabled val="1"/>
        </dgm:presLayoutVars>
      </dgm:prSet>
      <dgm:spPr/>
    </dgm:pt>
    <dgm:pt modelId="{D0F0B113-C116-4F83-90E6-AB61C9D50C4B}" type="pres">
      <dgm:prSet presAssocID="{86EF9A69-631B-4440-95D4-6CD1A96032DA}" presName="sibTrans" presStyleLbl="sibTrans2D1" presStyleIdx="1" presStyleCnt="2"/>
      <dgm:spPr/>
    </dgm:pt>
    <dgm:pt modelId="{DB7EFCF6-02B9-48F3-9ED8-DC2866949974}" type="pres">
      <dgm:prSet presAssocID="{86EF9A69-631B-4440-95D4-6CD1A96032DA}" presName="connTx" presStyleLbl="sibTrans2D1" presStyleIdx="1" presStyleCnt="2"/>
      <dgm:spPr/>
    </dgm:pt>
    <dgm:pt modelId="{1486E487-2E43-414E-A8A0-C56FF0C651D8}" type="pres">
      <dgm:prSet presAssocID="{2D1DD9E7-89EE-47BD-8461-E227CF8C743B}" presName="composite" presStyleCnt="0"/>
      <dgm:spPr/>
    </dgm:pt>
    <dgm:pt modelId="{AA247F53-3758-46B5-99A2-BFB6B695F426}" type="pres">
      <dgm:prSet presAssocID="{2D1DD9E7-89EE-47BD-8461-E227CF8C743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7EE7E3F-C7D3-4B4A-BEA2-D6BACF6B8228}" type="pres">
      <dgm:prSet presAssocID="{2D1DD9E7-89EE-47BD-8461-E227CF8C743B}" presName="parSh" presStyleLbl="node1" presStyleIdx="2" presStyleCnt="3"/>
      <dgm:spPr/>
    </dgm:pt>
    <dgm:pt modelId="{2BEDAA9D-AC96-4437-895B-4BFF4936550C}" type="pres">
      <dgm:prSet presAssocID="{2D1DD9E7-89EE-47BD-8461-E227CF8C743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FCA7304-8C45-46A4-BFE8-9BEC0F1F110D}" type="presOf" srcId="{2D1DD9E7-89EE-47BD-8461-E227CF8C743B}" destId="{AA247F53-3758-46B5-99A2-BFB6B695F426}" srcOrd="0" destOrd="0" presId="urn:microsoft.com/office/officeart/2005/8/layout/process3"/>
    <dgm:cxn modelId="{E513C913-624E-48B8-AC43-68876522B3D9}" type="presOf" srcId="{D3A8F883-0EF6-48C7-A362-50A2E76B17DA}" destId="{0416774F-7BD6-435A-B640-57601264738A}" srcOrd="0" destOrd="0" presId="urn:microsoft.com/office/officeart/2005/8/layout/process3"/>
    <dgm:cxn modelId="{57EAFB29-790E-4968-B7ED-F8C65726506E}" srcId="{54016356-BCE0-4817-BB5F-04BEE084CE0F}" destId="{953A0A8E-8054-481E-A871-A1049276EDFE}" srcOrd="0" destOrd="0" parTransId="{36C6E36A-840B-43D4-9479-A5D5AE612DFC}" sibTransId="{A990F876-FEFC-45AE-9B55-B5381DDEB20B}"/>
    <dgm:cxn modelId="{3C6E352F-4D83-403A-8A7A-67C56FAFAB7C}" srcId="{2D1DD9E7-89EE-47BD-8461-E227CF8C743B}" destId="{371FB282-2FDE-48BE-9DA3-3F16D81DF9E4}" srcOrd="0" destOrd="0" parTransId="{D5C44019-19F5-4BA5-B900-22BD324C8EB0}" sibTransId="{D42D4C6E-BAD4-44D2-8C71-B5C18F4D8324}"/>
    <dgm:cxn modelId="{90E62434-913B-47BF-8CE2-9C9BC69B7D5F}" type="presOf" srcId="{371FB282-2FDE-48BE-9DA3-3F16D81DF9E4}" destId="{2BEDAA9D-AC96-4437-895B-4BFF4936550C}" srcOrd="0" destOrd="0" presId="urn:microsoft.com/office/officeart/2005/8/layout/process3"/>
    <dgm:cxn modelId="{FEAC7836-2D92-4D9C-9202-DC0D5B541EAF}" type="presOf" srcId="{86EF9A69-631B-4440-95D4-6CD1A96032DA}" destId="{DB7EFCF6-02B9-48F3-9ED8-DC2866949974}" srcOrd="1" destOrd="0" presId="urn:microsoft.com/office/officeart/2005/8/layout/process3"/>
    <dgm:cxn modelId="{5E2F135C-2391-487A-9A52-89983CFE55F6}" type="presOf" srcId="{155F6DC6-085E-4C49-BCA2-5433B57F0DAF}" destId="{43D169DB-D5A9-4C95-AFB4-6C958C58CC75}" srcOrd="0" destOrd="0" presId="urn:microsoft.com/office/officeart/2005/8/layout/process3"/>
    <dgm:cxn modelId="{1036946F-0C40-4BAA-9964-B267952BF3ED}" type="presOf" srcId="{DB693402-D38A-49A2-8756-C22AB7DF0428}" destId="{04D0B76E-CB3B-4F1E-96EE-67C84BAB181F}" srcOrd="0" destOrd="0" presId="urn:microsoft.com/office/officeart/2005/8/layout/process3"/>
    <dgm:cxn modelId="{71504270-3D89-4628-84BD-876F43108947}" srcId="{953A0A8E-8054-481E-A871-A1049276EDFE}" destId="{DB693402-D38A-49A2-8756-C22AB7DF0428}" srcOrd="0" destOrd="0" parTransId="{C66631B3-E941-42C0-9E5D-DF1892A0809B}" sibTransId="{0F305B72-5D8D-413E-9C2F-54174E535FB8}"/>
    <dgm:cxn modelId="{1D300755-9D25-4068-AC3A-7B672393F5F2}" type="presOf" srcId="{953A0A8E-8054-481E-A871-A1049276EDFE}" destId="{067C4B40-9095-4A53-A476-EA5BC0C7D1FE}" srcOrd="0" destOrd="0" presId="urn:microsoft.com/office/officeart/2005/8/layout/process3"/>
    <dgm:cxn modelId="{56A9DD7F-7BB9-4410-97EA-22112624E87E}" srcId="{155F6DC6-085E-4C49-BCA2-5433B57F0DAF}" destId="{D3A8F883-0EF6-48C7-A362-50A2E76B17DA}" srcOrd="0" destOrd="0" parTransId="{E7074226-559C-4B0D-9164-6F9FDBA9C5DD}" sibTransId="{F462343E-E6A9-4CDF-86A9-69F4B7D1CAFF}"/>
    <dgm:cxn modelId="{825F3098-276E-4168-B624-255CA71E0B56}" type="presOf" srcId="{A990F876-FEFC-45AE-9B55-B5381DDEB20B}" destId="{2DCD1703-624A-4FA9-9F75-159EB5E8BA85}" srcOrd="1" destOrd="0" presId="urn:microsoft.com/office/officeart/2005/8/layout/process3"/>
    <dgm:cxn modelId="{7505429F-B7DF-4A17-9F15-A70575AFC243}" srcId="{54016356-BCE0-4817-BB5F-04BEE084CE0F}" destId="{155F6DC6-085E-4C49-BCA2-5433B57F0DAF}" srcOrd="1" destOrd="0" parTransId="{321DE417-F164-466C-BD94-F9B1F69870B2}" sibTransId="{86EF9A69-631B-4440-95D4-6CD1A96032DA}"/>
    <dgm:cxn modelId="{720D8FA6-2EB0-4F3B-92F1-D266DA997985}" type="presOf" srcId="{A990F876-FEFC-45AE-9B55-B5381DDEB20B}" destId="{11229CF6-CC34-4B38-9975-52329DFC2DCF}" srcOrd="0" destOrd="0" presId="urn:microsoft.com/office/officeart/2005/8/layout/process3"/>
    <dgm:cxn modelId="{C3111BAA-E7B1-481F-B1A6-5850EF7C4F06}" type="presOf" srcId="{953A0A8E-8054-481E-A871-A1049276EDFE}" destId="{AEFD0570-658D-40E7-808B-52AC1E8C1B20}" srcOrd="1" destOrd="0" presId="urn:microsoft.com/office/officeart/2005/8/layout/process3"/>
    <dgm:cxn modelId="{153C75AD-DF5D-41DF-973B-5E4973B8A101}" type="presOf" srcId="{54016356-BCE0-4817-BB5F-04BEE084CE0F}" destId="{FD4DE5C0-C881-402B-87A7-D3A4FDF63B46}" srcOrd="0" destOrd="0" presId="urn:microsoft.com/office/officeart/2005/8/layout/process3"/>
    <dgm:cxn modelId="{28326FCE-62E9-471A-9258-AAD8F6B21B16}" type="presOf" srcId="{86EF9A69-631B-4440-95D4-6CD1A96032DA}" destId="{D0F0B113-C116-4F83-90E6-AB61C9D50C4B}" srcOrd="0" destOrd="0" presId="urn:microsoft.com/office/officeart/2005/8/layout/process3"/>
    <dgm:cxn modelId="{CBFFDEDE-92FD-4DEE-822F-42E684FF13A9}" type="presOf" srcId="{155F6DC6-085E-4C49-BCA2-5433B57F0DAF}" destId="{CEC5EC3C-0795-473C-98E4-C0B42FB841DB}" srcOrd="1" destOrd="0" presId="urn:microsoft.com/office/officeart/2005/8/layout/process3"/>
    <dgm:cxn modelId="{9E2BEAE3-A32E-4888-AE93-0D249907BA65}" srcId="{54016356-BCE0-4817-BB5F-04BEE084CE0F}" destId="{2D1DD9E7-89EE-47BD-8461-E227CF8C743B}" srcOrd="2" destOrd="0" parTransId="{003ABC62-C9DE-43EA-8531-1208AD7CA481}" sibTransId="{D705C822-4E1F-4FB6-88D9-4148804324F2}"/>
    <dgm:cxn modelId="{0F362FF9-92EB-4795-95C1-1BFDD622A0EB}" type="presOf" srcId="{2D1DD9E7-89EE-47BD-8461-E227CF8C743B}" destId="{B7EE7E3F-C7D3-4B4A-BEA2-D6BACF6B8228}" srcOrd="1" destOrd="0" presId="urn:microsoft.com/office/officeart/2005/8/layout/process3"/>
    <dgm:cxn modelId="{F4B44B07-CD19-4BAE-A856-DC6F2C65AA92}" type="presParOf" srcId="{FD4DE5C0-C881-402B-87A7-D3A4FDF63B46}" destId="{571DF6D0-995A-4373-933D-91507A015227}" srcOrd="0" destOrd="0" presId="urn:microsoft.com/office/officeart/2005/8/layout/process3"/>
    <dgm:cxn modelId="{85EE92DD-8D63-4765-A0C9-9622984ABFC3}" type="presParOf" srcId="{571DF6D0-995A-4373-933D-91507A015227}" destId="{067C4B40-9095-4A53-A476-EA5BC0C7D1FE}" srcOrd="0" destOrd="0" presId="urn:microsoft.com/office/officeart/2005/8/layout/process3"/>
    <dgm:cxn modelId="{D2CCCA06-E43C-41EF-9CD1-E2FCD82ABF8B}" type="presParOf" srcId="{571DF6D0-995A-4373-933D-91507A015227}" destId="{AEFD0570-658D-40E7-808B-52AC1E8C1B20}" srcOrd="1" destOrd="0" presId="urn:microsoft.com/office/officeart/2005/8/layout/process3"/>
    <dgm:cxn modelId="{E3EB715E-D627-4165-93ED-93CD523B6F18}" type="presParOf" srcId="{571DF6D0-995A-4373-933D-91507A015227}" destId="{04D0B76E-CB3B-4F1E-96EE-67C84BAB181F}" srcOrd="2" destOrd="0" presId="urn:microsoft.com/office/officeart/2005/8/layout/process3"/>
    <dgm:cxn modelId="{B97057A6-65E0-4F9C-BB3F-B870603910CF}" type="presParOf" srcId="{FD4DE5C0-C881-402B-87A7-D3A4FDF63B46}" destId="{11229CF6-CC34-4B38-9975-52329DFC2DCF}" srcOrd="1" destOrd="0" presId="urn:microsoft.com/office/officeart/2005/8/layout/process3"/>
    <dgm:cxn modelId="{C3E400AC-B11C-449F-A08F-1DDC3A24D18A}" type="presParOf" srcId="{11229CF6-CC34-4B38-9975-52329DFC2DCF}" destId="{2DCD1703-624A-4FA9-9F75-159EB5E8BA85}" srcOrd="0" destOrd="0" presId="urn:microsoft.com/office/officeart/2005/8/layout/process3"/>
    <dgm:cxn modelId="{9D665A81-6EA7-4C52-8D0E-B2B7C908901D}" type="presParOf" srcId="{FD4DE5C0-C881-402B-87A7-D3A4FDF63B46}" destId="{8C037674-9D6B-4D8C-946F-B39778BCF93A}" srcOrd="2" destOrd="0" presId="urn:microsoft.com/office/officeart/2005/8/layout/process3"/>
    <dgm:cxn modelId="{9B934D99-EC89-4ED2-9D84-C729D170A32B}" type="presParOf" srcId="{8C037674-9D6B-4D8C-946F-B39778BCF93A}" destId="{43D169DB-D5A9-4C95-AFB4-6C958C58CC75}" srcOrd="0" destOrd="0" presId="urn:microsoft.com/office/officeart/2005/8/layout/process3"/>
    <dgm:cxn modelId="{CAD6D90F-A039-4673-8041-3FC0CF7F8743}" type="presParOf" srcId="{8C037674-9D6B-4D8C-946F-B39778BCF93A}" destId="{CEC5EC3C-0795-473C-98E4-C0B42FB841DB}" srcOrd="1" destOrd="0" presId="urn:microsoft.com/office/officeart/2005/8/layout/process3"/>
    <dgm:cxn modelId="{4683F3BB-59F4-4873-B60F-6662EDA2C60E}" type="presParOf" srcId="{8C037674-9D6B-4D8C-946F-B39778BCF93A}" destId="{0416774F-7BD6-435A-B640-57601264738A}" srcOrd="2" destOrd="0" presId="urn:microsoft.com/office/officeart/2005/8/layout/process3"/>
    <dgm:cxn modelId="{78E1E7C6-E781-4371-9D78-DF4870898CC3}" type="presParOf" srcId="{FD4DE5C0-C881-402B-87A7-D3A4FDF63B46}" destId="{D0F0B113-C116-4F83-90E6-AB61C9D50C4B}" srcOrd="3" destOrd="0" presId="urn:microsoft.com/office/officeart/2005/8/layout/process3"/>
    <dgm:cxn modelId="{5E5FE694-C9BA-48C0-8E17-E48944FE8D76}" type="presParOf" srcId="{D0F0B113-C116-4F83-90E6-AB61C9D50C4B}" destId="{DB7EFCF6-02B9-48F3-9ED8-DC2866949974}" srcOrd="0" destOrd="0" presId="urn:microsoft.com/office/officeart/2005/8/layout/process3"/>
    <dgm:cxn modelId="{48CB54C2-A2E6-4C6E-8D36-1EE50171D302}" type="presParOf" srcId="{FD4DE5C0-C881-402B-87A7-D3A4FDF63B46}" destId="{1486E487-2E43-414E-A8A0-C56FF0C651D8}" srcOrd="4" destOrd="0" presId="urn:microsoft.com/office/officeart/2005/8/layout/process3"/>
    <dgm:cxn modelId="{BF0E75FD-79D4-4D1B-9F98-3DE68D3E361D}" type="presParOf" srcId="{1486E487-2E43-414E-A8A0-C56FF0C651D8}" destId="{AA247F53-3758-46B5-99A2-BFB6B695F426}" srcOrd="0" destOrd="0" presId="urn:microsoft.com/office/officeart/2005/8/layout/process3"/>
    <dgm:cxn modelId="{404E6462-E32E-4751-AFF2-A741C698CF87}" type="presParOf" srcId="{1486E487-2E43-414E-A8A0-C56FF0C651D8}" destId="{B7EE7E3F-C7D3-4B4A-BEA2-D6BACF6B8228}" srcOrd="1" destOrd="0" presId="urn:microsoft.com/office/officeart/2005/8/layout/process3"/>
    <dgm:cxn modelId="{7236A1F1-EC22-458A-B6A3-2D6BAF29FEC8}" type="presParOf" srcId="{1486E487-2E43-414E-A8A0-C56FF0C651D8}" destId="{2BEDAA9D-AC96-4437-895B-4BFF4936550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hierarchy4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1800" b="1" dirty="0">
              <a:latin typeface="Arial Narrow" panose="020B0606020202030204" pitchFamily="34" charset="0"/>
            </a:rPr>
            <a:t>3 PILIERS : </a:t>
          </a:r>
          <a:r>
            <a:rPr lang="en-US" sz="1800" dirty="0">
              <a:latin typeface="Arial Narrow" panose="020B0606020202030204" pitchFamily="34" charset="0"/>
            </a:rPr>
            <a:t>APPRENDRE, S’EPANOUIR, SE TRANSFORMER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0AD9A7EA-AE6D-4202-B2CE-5749BDDDC3F7}" type="pres">
      <dgm:prSet presAssocID="{B9C32B05-62EA-407A-B21C-2310C794570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979434-48CB-47FA-9091-3F832D2CB728}" type="pres">
      <dgm:prSet presAssocID="{42D71409-67F9-455C-8C6D-716D284AAA6B}" presName="vertOne" presStyleCnt="0"/>
      <dgm:spPr/>
    </dgm:pt>
    <dgm:pt modelId="{1CECCA42-A14E-4D1A-9784-14050DE0B8F3}" type="pres">
      <dgm:prSet presAssocID="{42D71409-67F9-455C-8C6D-716D284AAA6B}" presName="txOne" presStyleLbl="node0" presStyleIdx="0" presStyleCnt="1" custScaleX="100098" custScaleY="10489" custLinFactNeighborX="608" custLinFactNeighborY="-39808">
        <dgm:presLayoutVars>
          <dgm:chPref val="3"/>
        </dgm:presLayoutVars>
      </dgm:prSet>
      <dgm:spPr/>
    </dgm:pt>
    <dgm:pt modelId="{BE1DED10-712E-4C34-BD54-67174B26C5DB}" type="pres">
      <dgm:prSet presAssocID="{42D71409-67F9-455C-8C6D-716D284AAA6B}" presName="horzOne" presStyleCnt="0"/>
      <dgm:spPr/>
    </dgm:pt>
  </dgm:ptLst>
  <dgm:cxnLst>
    <dgm:cxn modelId="{14FAE200-CDB8-436B-91E7-42DE78EFE19C}" type="presOf" srcId="{42D71409-67F9-455C-8C6D-716D284AAA6B}" destId="{1CECCA42-A14E-4D1A-9784-14050DE0B8F3}" srcOrd="0" destOrd="0" presId="urn:microsoft.com/office/officeart/2005/8/layout/hierarchy4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8752C398-D341-4471-854D-26EFA5D9E500}" type="presOf" srcId="{B9C32B05-62EA-407A-B21C-2310C7945705}" destId="{0AD9A7EA-AE6D-4202-B2CE-5749BDDDC3F7}" srcOrd="0" destOrd="0" presId="urn:microsoft.com/office/officeart/2005/8/layout/hierarchy4"/>
    <dgm:cxn modelId="{75107D5C-F9E8-4A2C-B3BD-70FC6FE90EA5}" type="presParOf" srcId="{0AD9A7EA-AE6D-4202-B2CE-5749BDDDC3F7}" destId="{BA979434-48CB-47FA-9091-3F832D2CB728}" srcOrd="0" destOrd="0" presId="urn:microsoft.com/office/officeart/2005/8/layout/hierarchy4"/>
    <dgm:cxn modelId="{09DD0A7C-CE39-455A-A573-36F31C328CF3}" type="presParOf" srcId="{BA979434-48CB-47FA-9091-3F832D2CB728}" destId="{1CECCA42-A14E-4D1A-9784-14050DE0B8F3}" srcOrd="0" destOrd="0" presId="urn:microsoft.com/office/officeart/2005/8/layout/hierarchy4"/>
    <dgm:cxn modelId="{97613085-FAD5-4A14-9162-AF08D1A6E1EE}" type="presParOf" srcId="{BA979434-48CB-47FA-9091-3F832D2CB728}" destId="{BE1DED10-712E-4C34-BD54-67174B26C5DB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9/layout/ReverseList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A10F5D-C417-4F97-8612-CE684295DDDD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800" dirty="0">
              <a:latin typeface="Arial Narrow" panose="020B0606020202030204" pitchFamily="34" charset="0"/>
            </a:rPr>
            <a:t> </a:t>
          </a:r>
          <a:r>
            <a:rPr lang="fr-FR" sz="2800" b="1" dirty="0">
              <a:latin typeface="Arial Narrow" panose="020B0606020202030204" pitchFamily="34" charset="0"/>
            </a:rPr>
            <a:t>Etablir un diagnostic, c’est rechercher des informations et se poser des questions</a:t>
          </a:r>
          <a:endParaRPr lang="en-US" sz="1800" b="1" dirty="0">
            <a:latin typeface="Arial Narrow" panose="020B0606020202030204" pitchFamily="34" charset="0"/>
          </a:endParaRPr>
        </a:p>
      </dgm:t>
    </dgm:pt>
    <dgm:pt modelId="{60811977-1F2E-41FC-8E06-EBD37DD18733}" type="sibTrans" cxnId="{517AFA30-BB19-43D1-84E3-E6B4C9B9E30A}">
      <dgm:prSet/>
      <dgm:spPr/>
      <dgm:t>
        <a:bodyPr/>
        <a:lstStyle/>
        <a:p>
          <a:endParaRPr lang="en-US"/>
        </a:p>
      </dgm:t>
    </dgm:pt>
    <dgm:pt modelId="{8ABDAA28-1E03-411B-BC21-8D931DE3C43E}" type="parTrans" cxnId="{517AFA30-BB19-43D1-84E3-E6B4C9B9E30A}">
      <dgm:prSet/>
      <dgm:spPr/>
      <dgm:t>
        <a:bodyPr/>
        <a:lstStyle/>
        <a:p>
          <a:endParaRPr lang="en-US"/>
        </a:p>
      </dgm:t>
    </dgm:pt>
    <dgm:pt modelId="{DAD051FB-0C8A-4C16-96B0-C4B9F28B40EE}">
      <dgm:prSet phldrT="[Text]"/>
      <dgm:spPr>
        <a:solidFill>
          <a:srgbClr val="FFC000"/>
        </a:solidFill>
      </dgm:spPr>
      <dgm:t>
        <a:bodyPr/>
        <a:lstStyle/>
        <a:p>
          <a:pPr algn="l"/>
          <a:endParaRPr lang="en-US" sz="1400" dirty="0"/>
        </a:p>
      </dgm:t>
    </dgm:pt>
    <dgm:pt modelId="{261492A7-2CFB-4A34-8BA3-936D80E87849}" type="sibTrans" cxnId="{7D7C9925-E867-4A08-AED4-067DF2C5CA7E}">
      <dgm:prSet/>
      <dgm:spPr/>
      <dgm:t>
        <a:bodyPr/>
        <a:lstStyle/>
        <a:p>
          <a:endParaRPr lang="fr-FR"/>
        </a:p>
      </dgm:t>
    </dgm:pt>
    <dgm:pt modelId="{E09C714D-290E-47C7-84FC-CCDCB2001976}" type="parTrans" cxnId="{7D7C9925-E867-4A08-AED4-067DF2C5CA7E}">
      <dgm:prSet/>
      <dgm:spPr/>
      <dgm:t>
        <a:bodyPr/>
        <a:lstStyle/>
        <a:p>
          <a:endParaRPr lang="fr-FR"/>
        </a:p>
      </dgm:t>
    </dgm:pt>
    <dgm:pt modelId="{4735F7D5-C423-46F6-A2D6-A16A7B27AEBA}" type="pres">
      <dgm:prSet presAssocID="{B9C32B05-62EA-407A-B21C-2310C7945705}" presName="Name0" presStyleCnt="0">
        <dgm:presLayoutVars>
          <dgm:chMax val="2"/>
          <dgm:chPref val="2"/>
          <dgm:animLvl val="lvl"/>
        </dgm:presLayoutVars>
      </dgm:prSet>
      <dgm:spPr/>
    </dgm:pt>
    <dgm:pt modelId="{0E16AB51-252C-4E4D-9553-A9BE6ADF5998}" type="pres">
      <dgm:prSet presAssocID="{B9C32B05-62EA-407A-B21C-2310C7945705}" presName="LeftText" presStyleLbl="revTx" presStyleIdx="0" presStyleCnt="0">
        <dgm:presLayoutVars>
          <dgm:bulletEnabled val="1"/>
        </dgm:presLayoutVars>
      </dgm:prSet>
      <dgm:spPr/>
    </dgm:pt>
    <dgm:pt modelId="{E43DDDA5-5E1C-4B04-9947-D6454BB2D673}" type="pres">
      <dgm:prSet presAssocID="{B9C32B05-62EA-407A-B21C-2310C7945705}" presName="LeftNode" presStyleLbl="bgImgPlace1" presStyleIdx="0" presStyleCnt="1" custScaleX="179138" custScaleY="69164" custLinFactNeighborX="-63606" custLinFactNeighborY="-4387">
        <dgm:presLayoutVars>
          <dgm:chMax val="2"/>
          <dgm:chPref val="2"/>
        </dgm:presLayoutVars>
      </dgm:prSet>
      <dgm:spPr/>
    </dgm:pt>
  </dgm:ptLst>
  <dgm:cxnLst>
    <dgm:cxn modelId="{F0951325-D256-4959-B806-6401333D4301}" type="presOf" srcId="{DAD051FB-0C8A-4C16-96B0-C4B9F28B40EE}" destId="{0E16AB51-252C-4E4D-9553-A9BE6ADF5998}" srcOrd="0" destOrd="1" presId="urn:microsoft.com/office/officeart/2009/layout/ReverseList"/>
    <dgm:cxn modelId="{7D7C9925-E867-4A08-AED4-067DF2C5CA7E}" srcId="{54A10F5D-C417-4F97-8612-CE684295DDDD}" destId="{DAD051FB-0C8A-4C16-96B0-C4B9F28B40EE}" srcOrd="0" destOrd="0" parTransId="{E09C714D-290E-47C7-84FC-CCDCB2001976}" sibTransId="{261492A7-2CFB-4A34-8BA3-936D80E87849}"/>
    <dgm:cxn modelId="{E4292328-B770-4671-8696-C9AADD57E7D2}" type="presOf" srcId="{54A10F5D-C417-4F97-8612-CE684295DDDD}" destId="{0E16AB51-252C-4E4D-9553-A9BE6ADF5998}" srcOrd="0" destOrd="0" presId="urn:microsoft.com/office/officeart/2009/layout/ReverseList"/>
    <dgm:cxn modelId="{517AFA30-BB19-43D1-84E3-E6B4C9B9E30A}" srcId="{B9C32B05-62EA-407A-B21C-2310C7945705}" destId="{54A10F5D-C417-4F97-8612-CE684295DDDD}" srcOrd="0" destOrd="0" parTransId="{8ABDAA28-1E03-411B-BC21-8D931DE3C43E}" sibTransId="{60811977-1F2E-41FC-8E06-EBD37DD18733}"/>
    <dgm:cxn modelId="{BE46A65B-1565-4FB5-AEE0-17E6FF0CE1DA}" type="presOf" srcId="{DAD051FB-0C8A-4C16-96B0-C4B9F28B40EE}" destId="{E43DDDA5-5E1C-4B04-9947-D6454BB2D673}" srcOrd="1" destOrd="1" presId="urn:microsoft.com/office/officeart/2009/layout/ReverseList"/>
    <dgm:cxn modelId="{D180D942-1F3D-4E8A-B880-806BD728B84F}" type="presOf" srcId="{B9C32B05-62EA-407A-B21C-2310C7945705}" destId="{4735F7D5-C423-46F6-A2D6-A16A7B27AEBA}" srcOrd="0" destOrd="0" presId="urn:microsoft.com/office/officeart/2009/layout/ReverseList"/>
    <dgm:cxn modelId="{0E8E927D-CF45-468D-8AEE-6A69F115DFD0}" type="presOf" srcId="{54A10F5D-C417-4F97-8612-CE684295DDDD}" destId="{E43DDDA5-5E1C-4B04-9947-D6454BB2D673}" srcOrd="1" destOrd="0" presId="urn:microsoft.com/office/officeart/2009/layout/ReverseList"/>
    <dgm:cxn modelId="{58D8E12C-2265-46CE-85A5-5E0A4C7DAF37}" type="presParOf" srcId="{4735F7D5-C423-46F6-A2D6-A16A7B27AEBA}" destId="{0E16AB51-252C-4E4D-9553-A9BE6ADF5998}" srcOrd="0" destOrd="0" presId="urn:microsoft.com/office/officeart/2009/layout/ReverseList"/>
    <dgm:cxn modelId="{14B6044D-9EC3-4143-BF34-B6AA10B7754E}" type="presParOf" srcId="{4735F7D5-C423-46F6-A2D6-A16A7B27AEBA}" destId="{E43DDDA5-5E1C-4B04-9947-D6454BB2D673}" srcOrd="1" destOrd="0" presId="urn:microsoft.com/office/officeart/2009/layout/Reverse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016356-BCE0-4817-BB5F-04BEE084CE0F}" type="doc">
      <dgm:prSet loTypeId="urn:microsoft.com/office/officeart/2005/8/layout/process3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953A0A8E-8054-481E-A871-A1049276EDFE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Etape 1</a:t>
          </a:r>
          <a:endParaRPr lang="fr-FR" sz="3600" b="1" dirty="0">
            <a:latin typeface="Arial Narrow" panose="020B0606020202030204" pitchFamily="34" charset="0"/>
          </a:endParaRPr>
        </a:p>
      </dgm:t>
    </dgm:pt>
    <dgm:pt modelId="{36C6E36A-840B-43D4-9479-A5D5AE612DFC}" type="parTrans" cxnId="{57EAFB29-790E-4968-B7ED-F8C65726506E}">
      <dgm:prSet/>
      <dgm:spPr/>
      <dgm:t>
        <a:bodyPr/>
        <a:lstStyle/>
        <a:p>
          <a:endParaRPr lang="fr-FR"/>
        </a:p>
      </dgm:t>
    </dgm:pt>
    <dgm:pt modelId="{A990F876-FEFC-45AE-9B55-B5381DDEB20B}" type="sibTrans" cxnId="{57EAFB29-790E-4968-B7ED-F8C65726506E}">
      <dgm:prSet/>
      <dgm:spPr>
        <a:solidFill>
          <a:srgbClr val="FFC000"/>
        </a:solidFill>
      </dgm:spPr>
      <dgm:t>
        <a:bodyPr/>
        <a:lstStyle/>
        <a:p>
          <a:endParaRPr lang="fr-FR"/>
        </a:p>
      </dgm:t>
    </dgm:pt>
    <dgm:pt modelId="{DB693402-D38A-49A2-8756-C22AB7DF0428}">
      <dgm:prSet phldrT="[Texte]"/>
      <dgm:spPr/>
      <dgm:t>
        <a:bodyPr/>
        <a:lstStyle/>
        <a:p>
          <a:r>
            <a:rPr lang="fr-FR" b="1" dirty="0">
              <a:latin typeface="Arial Narrow" panose="020B0606020202030204" pitchFamily="34" charset="0"/>
            </a:rPr>
            <a:t>Diagnostic au regard des axes et objectifs du projet académique</a:t>
          </a:r>
        </a:p>
      </dgm:t>
    </dgm:pt>
    <dgm:pt modelId="{C66631B3-E941-42C0-9E5D-DF1892A0809B}" type="parTrans" cxnId="{71504270-3D89-4628-84BD-876F43108947}">
      <dgm:prSet/>
      <dgm:spPr/>
      <dgm:t>
        <a:bodyPr/>
        <a:lstStyle/>
        <a:p>
          <a:endParaRPr lang="fr-FR"/>
        </a:p>
      </dgm:t>
    </dgm:pt>
    <dgm:pt modelId="{0F305B72-5D8D-413E-9C2F-54174E535FB8}" type="sibTrans" cxnId="{71504270-3D89-4628-84BD-876F43108947}">
      <dgm:prSet/>
      <dgm:spPr/>
      <dgm:t>
        <a:bodyPr/>
        <a:lstStyle/>
        <a:p>
          <a:endParaRPr lang="fr-FR"/>
        </a:p>
      </dgm:t>
    </dgm:pt>
    <dgm:pt modelId="{155F6DC6-085E-4C49-BCA2-5433B57F0DAF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Etape 2 </a:t>
          </a:r>
        </a:p>
      </dgm:t>
    </dgm:pt>
    <dgm:pt modelId="{321DE417-F164-466C-BD94-F9B1F69870B2}" type="parTrans" cxnId="{7505429F-B7DF-4A17-9F15-A70575AFC243}">
      <dgm:prSet/>
      <dgm:spPr/>
      <dgm:t>
        <a:bodyPr/>
        <a:lstStyle/>
        <a:p>
          <a:endParaRPr lang="fr-FR"/>
        </a:p>
      </dgm:t>
    </dgm:pt>
    <dgm:pt modelId="{86EF9A69-631B-4440-95D4-6CD1A96032DA}" type="sibTrans" cxnId="{7505429F-B7DF-4A17-9F15-A70575AFC243}">
      <dgm:prSet/>
      <dgm:spPr>
        <a:solidFill>
          <a:srgbClr val="FFC000"/>
        </a:solidFill>
      </dgm:spPr>
      <dgm:t>
        <a:bodyPr/>
        <a:lstStyle/>
        <a:p>
          <a:endParaRPr lang="fr-FR"/>
        </a:p>
      </dgm:t>
    </dgm:pt>
    <dgm:pt modelId="{D3A8F883-0EF6-48C7-A362-50A2E76B17DA}">
      <dgm:prSet phldrT="[Texte]"/>
      <dgm:spPr/>
      <dgm:t>
        <a:bodyPr/>
        <a:lstStyle/>
        <a:p>
          <a:r>
            <a:rPr lang="fr-FR" b="1" dirty="0">
              <a:latin typeface="Arial Narrow" panose="020B0606020202030204" pitchFamily="34" charset="0"/>
            </a:rPr>
            <a:t>Définition des indicateurs et des marqueurs pour atteindre les objectifs et la cible</a:t>
          </a:r>
        </a:p>
      </dgm:t>
    </dgm:pt>
    <dgm:pt modelId="{E7074226-559C-4B0D-9164-6F9FDBA9C5DD}" type="parTrans" cxnId="{56A9DD7F-7BB9-4410-97EA-22112624E87E}">
      <dgm:prSet/>
      <dgm:spPr/>
      <dgm:t>
        <a:bodyPr/>
        <a:lstStyle/>
        <a:p>
          <a:endParaRPr lang="fr-FR"/>
        </a:p>
      </dgm:t>
    </dgm:pt>
    <dgm:pt modelId="{F462343E-E6A9-4CDF-86A9-69F4B7D1CAFF}" type="sibTrans" cxnId="{56A9DD7F-7BB9-4410-97EA-22112624E87E}">
      <dgm:prSet/>
      <dgm:spPr/>
      <dgm:t>
        <a:bodyPr/>
        <a:lstStyle/>
        <a:p>
          <a:endParaRPr lang="fr-FR"/>
        </a:p>
      </dgm:t>
    </dgm:pt>
    <dgm:pt modelId="{2D1DD9E7-89EE-47BD-8461-E227CF8C743B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Etape 3 </a:t>
          </a:r>
        </a:p>
      </dgm:t>
    </dgm:pt>
    <dgm:pt modelId="{003ABC62-C9DE-43EA-8531-1208AD7CA481}" type="parTrans" cxnId="{9E2BEAE3-A32E-4888-AE93-0D249907BA65}">
      <dgm:prSet/>
      <dgm:spPr/>
      <dgm:t>
        <a:bodyPr/>
        <a:lstStyle/>
        <a:p>
          <a:endParaRPr lang="fr-FR"/>
        </a:p>
      </dgm:t>
    </dgm:pt>
    <dgm:pt modelId="{D705C822-4E1F-4FB6-88D9-4148804324F2}" type="sibTrans" cxnId="{9E2BEAE3-A32E-4888-AE93-0D249907BA65}">
      <dgm:prSet/>
      <dgm:spPr/>
      <dgm:t>
        <a:bodyPr/>
        <a:lstStyle/>
        <a:p>
          <a:endParaRPr lang="fr-FR"/>
        </a:p>
      </dgm:t>
    </dgm:pt>
    <dgm:pt modelId="{371FB282-2FDE-48BE-9DA3-3F16D81DF9E4}">
      <dgm:prSet phldrT="[Texte]"/>
      <dgm:spPr/>
      <dgm:t>
        <a:bodyPr/>
        <a:lstStyle/>
        <a:p>
          <a:r>
            <a:rPr lang="fr-FR" b="1" dirty="0">
              <a:latin typeface="Arial Narrow" panose="020B0606020202030204" pitchFamily="34" charset="0"/>
            </a:rPr>
            <a:t>Elaboration du  plan d’actions =&gt; Elaboration des « fiches marqueurs » </a:t>
          </a:r>
        </a:p>
      </dgm:t>
    </dgm:pt>
    <dgm:pt modelId="{D5C44019-19F5-4BA5-B900-22BD324C8EB0}" type="parTrans" cxnId="{3C6E352F-4D83-403A-8A7A-67C56FAFAB7C}">
      <dgm:prSet/>
      <dgm:spPr/>
      <dgm:t>
        <a:bodyPr/>
        <a:lstStyle/>
        <a:p>
          <a:endParaRPr lang="fr-FR"/>
        </a:p>
      </dgm:t>
    </dgm:pt>
    <dgm:pt modelId="{D42D4C6E-BAD4-44D2-8C71-B5C18F4D8324}" type="sibTrans" cxnId="{3C6E352F-4D83-403A-8A7A-67C56FAFAB7C}">
      <dgm:prSet/>
      <dgm:spPr/>
      <dgm:t>
        <a:bodyPr/>
        <a:lstStyle/>
        <a:p>
          <a:endParaRPr lang="fr-FR"/>
        </a:p>
      </dgm:t>
    </dgm:pt>
    <dgm:pt modelId="{FD4DE5C0-C881-402B-87A7-D3A4FDF63B46}" type="pres">
      <dgm:prSet presAssocID="{54016356-BCE0-4817-BB5F-04BEE084CE0F}" presName="linearFlow" presStyleCnt="0">
        <dgm:presLayoutVars>
          <dgm:dir/>
          <dgm:animLvl val="lvl"/>
          <dgm:resizeHandles val="exact"/>
        </dgm:presLayoutVars>
      </dgm:prSet>
      <dgm:spPr/>
    </dgm:pt>
    <dgm:pt modelId="{571DF6D0-995A-4373-933D-91507A015227}" type="pres">
      <dgm:prSet presAssocID="{953A0A8E-8054-481E-A871-A1049276EDFE}" presName="composite" presStyleCnt="0"/>
      <dgm:spPr/>
    </dgm:pt>
    <dgm:pt modelId="{067C4B40-9095-4A53-A476-EA5BC0C7D1FE}" type="pres">
      <dgm:prSet presAssocID="{953A0A8E-8054-481E-A871-A1049276EDF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FD0570-658D-40E7-808B-52AC1E8C1B20}" type="pres">
      <dgm:prSet presAssocID="{953A0A8E-8054-481E-A871-A1049276EDFE}" presName="parSh" presStyleLbl="node1" presStyleIdx="0" presStyleCnt="3"/>
      <dgm:spPr/>
    </dgm:pt>
    <dgm:pt modelId="{04D0B76E-CB3B-4F1E-96EE-67C84BAB181F}" type="pres">
      <dgm:prSet presAssocID="{953A0A8E-8054-481E-A871-A1049276EDFE}" presName="desTx" presStyleLbl="fgAcc1" presStyleIdx="0" presStyleCnt="3">
        <dgm:presLayoutVars>
          <dgm:bulletEnabled val="1"/>
        </dgm:presLayoutVars>
      </dgm:prSet>
      <dgm:spPr/>
    </dgm:pt>
    <dgm:pt modelId="{11229CF6-CC34-4B38-9975-52329DFC2DCF}" type="pres">
      <dgm:prSet presAssocID="{A990F876-FEFC-45AE-9B55-B5381DDEB20B}" presName="sibTrans" presStyleLbl="sibTrans2D1" presStyleIdx="0" presStyleCnt="2"/>
      <dgm:spPr/>
    </dgm:pt>
    <dgm:pt modelId="{2DCD1703-624A-4FA9-9F75-159EB5E8BA85}" type="pres">
      <dgm:prSet presAssocID="{A990F876-FEFC-45AE-9B55-B5381DDEB20B}" presName="connTx" presStyleLbl="sibTrans2D1" presStyleIdx="0" presStyleCnt="2"/>
      <dgm:spPr/>
    </dgm:pt>
    <dgm:pt modelId="{8C037674-9D6B-4D8C-946F-B39778BCF93A}" type="pres">
      <dgm:prSet presAssocID="{155F6DC6-085E-4C49-BCA2-5433B57F0DAF}" presName="composite" presStyleCnt="0"/>
      <dgm:spPr/>
    </dgm:pt>
    <dgm:pt modelId="{43D169DB-D5A9-4C95-AFB4-6C958C58CC75}" type="pres">
      <dgm:prSet presAssocID="{155F6DC6-085E-4C49-BCA2-5433B57F0DA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EC5EC3C-0795-473C-98E4-C0B42FB841DB}" type="pres">
      <dgm:prSet presAssocID="{155F6DC6-085E-4C49-BCA2-5433B57F0DAF}" presName="parSh" presStyleLbl="node1" presStyleIdx="1" presStyleCnt="3"/>
      <dgm:spPr/>
    </dgm:pt>
    <dgm:pt modelId="{0416774F-7BD6-435A-B640-57601264738A}" type="pres">
      <dgm:prSet presAssocID="{155F6DC6-085E-4C49-BCA2-5433B57F0DAF}" presName="desTx" presStyleLbl="fgAcc1" presStyleIdx="1" presStyleCnt="3">
        <dgm:presLayoutVars>
          <dgm:bulletEnabled val="1"/>
        </dgm:presLayoutVars>
      </dgm:prSet>
      <dgm:spPr/>
    </dgm:pt>
    <dgm:pt modelId="{D0F0B113-C116-4F83-90E6-AB61C9D50C4B}" type="pres">
      <dgm:prSet presAssocID="{86EF9A69-631B-4440-95D4-6CD1A96032DA}" presName="sibTrans" presStyleLbl="sibTrans2D1" presStyleIdx="1" presStyleCnt="2"/>
      <dgm:spPr/>
    </dgm:pt>
    <dgm:pt modelId="{DB7EFCF6-02B9-48F3-9ED8-DC2866949974}" type="pres">
      <dgm:prSet presAssocID="{86EF9A69-631B-4440-95D4-6CD1A96032DA}" presName="connTx" presStyleLbl="sibTrans2D1" presStyleIdx="1" presStyleCnt="2"/>
      <dgm:spPr/>
    </dgm:pt>
    <dgm:pt modelId="{1486E487-2E43-414E-A8A0-C56FF0C651D8}" type="pres">
      <dgm:prSet presAssocID="{2D1DD9E7-89EE-47BD-8461-E227CF8C743B}" presName="composite" presStyleCnt="0"/>
      <dgm:spPr/>
    </dgm:pt>
    <dgm:pt modelId="{AA247F53-3758-46B5-99A2-BFB6B695F426}" type="pres">
      <dgm:prSet presAssocID="{2D1DD9E7-89EE-47BD-8461-E227CF8C743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7EE7E3F-C7D3-4B4A-BEA2-D6BACF6B8228}" type="pres">
      <dgm:prSet presAssocID="{2D1DD9E7-89EE-47BD-8461-E227CF8C743B}" presName="parSh" presStyleLbl="node1" presStyleIdx="2" presStyleCnt="3"/>
      <dgm:spPr/>
    </dgm:pt>
    <dgm:pt modelId="{2BEDAA9D-AC96-4437-895B-4BFF4936550C}" type="pres">
      <dgm:prSet presAssocID="{2D1DD9E7-89EE-47BD-8461-E227CF8C743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FCA7304-8C45-46A4-BFE8-9BEC0F1F110D}" type="presOf" srcId="{2D1DD9E7-89EE-47BD-8461-E227CF8C743B}" destId="{AA247F53-3758-46B5-99A2-BFB6B695F426}" srcOrd="0" destOrd="0" presId="urn:microsoft.com/office/officeart/2005/8/layout/process3"/>
    <dgm:cxn modelId="{E513C913-624E-48B8-AC43-68876522B3D9}" type="presOf" srcId="{D3A8F883-0EF6-48C7-A362-50A2E76B17DA}" destId="{0416774F-7BD6-435A-B640-57601264738A}" srcOrd="0" destOrd="0" presId="urn:microsoft.com/office/officeart/2005/8/layout/process3"/>
    <dgm:cxn modelId="{57EAFB29-790E-4968-B7ED-F8C65726506E}" srcId="{54016356-BCE0-4817-BB5F-04BEE084CE0F}" destId="{953A0A8E-8054-481E-A871-A1049276EDFE}" srcOrd="0" destOrd="0" parTransId="{36C6E36A-840B-43D4-9479-A5D5AE612DFC}" sibTransId="{A990F876-FEFC-45AE-9B55-B5381DDEB20B}"/>
    <dgm:cxn modelId="{3C6E352F-4D83-403A-8A7A-67C56FAFAB7C}" srcId="{2D1DD9E7-89EE-47BD-8461-E227CF8C743B}" destId="{371FB282-2FDE-48BE-9DA3-3F16D81DF9E4}" srcOrd="0" destOrd="0" parTransId="{D5C44019-19F5-4BA5-B900-22BD324C8EB0}" sibTransId="{D42D4C6E-BAD4-44D2-8C71-B5C18F4D8324}"/>
    <dgm:cxn modelId="{90E62434-913B-47BF-8CE2-9C9BC69B7D5F}" type="presOf" srcId="{371FB282-2FDE-48BE-9DA3-3F16D81DF9E4}" destId="{2BEDAA9D-AC96-4437-895B-4BFF4936550C}" srcOrd="0" destOrd="0" presId="urn:microsoft.com/office/officeart/2005/8/layout/process3"/>
    <dgm:cxn modelId="{FEAC7836-2D92-4D9C-9202-DC0D5B541EAF}" type="presOf" srcId="{86EF9A69-631B-4440-95D4-6CD1A96032DA}" destId="{DB7EFCF6-02B9-48F3-9ED8-DC2866949974}" srcOrd="1" destOrd="0" presId="urn:microsoft.com/office/officeart/2005/8/layout/process3"/>
    <dgm:cxn modelId="{5E2F135C-2391-487A-9A52-89983CFE55F6}" type="presOf" srcId="{155F6DC6-085E-4C49-BCA2-5433B57F0DAF}" destId="{43D169DB-D5A9-4C95-AFB4-6C958C58CC75}" srcOrd="0" destOrd="0" presId="urn:microsoft.com/office/officeart/2005/8/layout/process3"/>
    <dgm:cxn modelId="{1036946F-0C40-4BAA-9964-B267952BF3ED}" type="presOf" srcId="{DB693402-D38A-49A2-8756-C22AB7DF0428}" destId="{04D0B76E-CB3B-4F1E-96EE-67C84BAB181F}" srcOrd="0" destOrd="0" presId="urn:microsoft.com/office/officeart/2005/8/layout/process3"/>
    <dgm:cxn modelId="{71504270-3D89-4628-84BD-876F43108947}" srcId="{953A0A8E-8054-481E-A871-A1049276EDFE}" destId="{DB693402-D38A-49A2-8756-C22AB7DF0428}" srcOrd="0" destOrd="0" parTransId="{C66631B3-E941-42C0-9E5D-DF1892A0809B}" sibTransId="{0F305B72-5D8D-413E-9C2F-54174E535FB8}"/>
    <dgm:cxn modelId="{1D300755-9D25-4068-AC3A-7B672393F5F2}" type="presOf" srcId="{953A0A8E-8054-481E-A871-A1049276EDFE}" destId="{067C4B40-9095-4A53-A476-EA5BC0C7D1FE}" srcOrd="0" destOrd="0" presId="urn:microsoft.com/office/officeart/2005/8/layout/process3"/>
    <dgm:cxn modelId="{56A9DD7F-7BB9-4410-97EA-22112624E87E}" srcId="{155F6DC6-085E-4C49-BCA2-5433B57F0DAF}" destId="{D3A8F883-0EF6-48C7-A362-50A2E76B17DA}" srcOrd="0" destOrd="0" parTransId="{E7074226-559C-4B0D-9164-6F9FDBA9C5DD}" sibTransId="{F462343E-E6A9-4CDF-86A9-69F4B7D1CAFF}"/>
    <dgm:cxn modelId="{825F3098-276E-4168-B624-255CA71E0B56}" type="presOf" srcId="{A990F876-FEFC-45AE-9B55-B5381DDEB20B}" destId="{2DCD1703-624A-4FA9-9F75-159EB5E8BA85}" srcOrd="1" destOrd="0" presId="urn:microsoft.com/office/officeart/2005/8/layout/process3"/>
    <dgm:cxn modelId="{7505429F-B7DF-4A17-9F15-A70575AFC243}" srcId="{54016356-BCE0-4817-BB5F-04BEE084CE0F}" destId="{155F6DC6-085E-4C49-BCA2-5433B57F0DAF}" srcOrd="1" destOrd="0" parTransId="{321DE417-F164-466C-BD94-F9B1F69870B2}" sibTransId="{86EF9A69-631B-4440-95D4-6CD1A96032DA}"/>
    <dgm:cxn modelId="{720D8FA6-2EB0-4F3B-92F1-D266DA997985}" type="presOf" srcId="{A990F876-FEFC-45AE-9B55-B5381DDEB20B}" destId="{11229CF6-CC34-4B38-9975-52329DFC2DCF}" srcOrd="0" destOrd="0" presId="urn:microsoft.com/office/officeart/2005/8/layout/process3"/>
    <dgm:cxn modelId="{C3111BAA-E7B1-481F-B1A6-5850EF7C4F06}" type="presOf" srcId="{953A0A8E-8054-481E-A871-A1049276EDFE}" destId="{AEFD0570-658D-40E7-808B-52AC1E8C1B20}" srcOrd="1" destOrd="0" presId="urn:microsoft.com/office/officeart/2005/8/layout/process3"/>
    <dgm:cxn modelId="{153C75AD-DF5D-41DF-973B-5E4973B8A101}" type="presOf" srcId="{54016356-BCE0-4817-BB5F-04BEE084CE0F}" destId="{FD4DE5C0-C881-402B-87A7-D3A4FDF63B46}" srcOrd="0" destOrd="0" presId="urn:microsoft.com/office/officeart/2005/8/layout/process3"/>
    <dgm:cxn modelId="{28326FCE-62E9-471A-9258-AAD8F6B21B16}" type="presOf" srcId="{86EF9A69-631B-4440-95D4-6CD1A96032DA}" destId="{D0F0B113-C116-4F83-90E6-AB61C9D50C4B}" srcOrd="0" destOrd="0" presId="urn:microsoft.com/office/officeart/2005/8/layout/process3"/>
    <dgm:cxn modelId="{CBFFDEDE-92FD-4DEE-822F-42E684FF13A9}" type="presOf" srcId="{155F6DC6-085E-4C49-BCA2-5433B57F0DAF}" destId="{CEC5EC3C-0795-473C-98E4-C0B42FB841DB}" srcOrd="1" destOrd="0" presId="urn:microsoft.com/office/officeart/2005/8/layout/process3"/>
    <dgm:cxn modelId="{9E2BEAE3-A32E-4888-AE93-0D249907BA65}" srcId="{54016356-BCE0-4817-BB5F-04BEE084CE0F}" destId="{2D1DD9E7-89EE-47BD-8461-E227CF8C743B}" srcOrd="2" destOrd="0" parTransId="{003ABC62-C9DE-43EA-8531-1208AD7CA481}" sibTransId="{D705C822-4E1F-4FB6-88D9-4148804324F2}"/>
    <dgm:cxn modelId="{0F362FF9-92EB-4795-95C1-1BFDD622A0EB}" type="presOf" srcId="{2D1DD9E7-89EE-47BD-8461-E227CF8C743B}" destId="{B7EE7E3F-C7D3-4B4A-BEA2-D6BACF6B8228}" srcOrd="1" destOrd="0" presId="urn:microsoft.com/office/officeart/2005/8/layout/process3"/>
    <dgm:cxn modelId="{F4B44B07-CD19-4BAE-A856-DC6F2C65AA92}" type="presParOf" srcId="{FD4DE5C0-C881-402B-87A7-D3A4FDF63B46}" destId="{571DF6D0-995A-4373-933D-91507A015227}" srcOrd="0" destOrd="0" presId="urn:microsoft.com/office/officeart/2005/8/layout/process3"/>
    <dgm:cxn modelId="{85EE92DD-8D63-4765-A0C9-9622984ABFC3}" type="presParOf" srcId="{571DF6D0-995A-4373-933D-91507A015227}" destId="{067C4B40-9095-4A53-A476-EA5BC0C7D1FE}" srcOrd="0" destOrd="0" presId="urn:microsoft.com/office/officeart/2005/8/layout/process3"/>
    <dgm:cxn modelId="{D2CCCA06-E43C-41EF-9CD1-E2FCD82ABF8B}" type="presParOf" srcId="{571DF6D0-995A-4373-933D-91507A015227}" destId="{AEFD0570-658D-40E7-808B-52AC1E8C1B20}" srcOrd="1" destOrd="0" presId="urn:microsoft.com/office/officeart/2005/8/layout/process3"/>
    <dgm:cxn modelId="{E3EB715E-D627-4165-93ED-93CD523B6F18}" type="presParOf" srcId="{571DF6D0-995A-4373-933D-91507A015227}" destId="{04D0B76E-CB3B-4F1E-96EE-67C84BAB181F}" srcOrd="2" destOrd="0" presId="urn:microsoft.com/office/officeart/2005/8/layout/process3"/>
    <dgm:cxn modelId="{B97057A6-65E0-4F9C-BB3F-B870603910CF}" type="presParOf" srcId="{FD4DE5C0-C881-402B-87A7-D3A4FDF63B46}" destId="{11229CF6-CC34-4B38-9975-52329DFC2DCF}" srcOrd="1" destOrd="0" presId="urn:microsoft.com/office/officeart/2005/8/layout/process3"/>
    <dgm:cxn modelId="{C3E400AC-B11C-449F-A08F-1DDC3A24D18A}" type="presParOf" srcId="{11229CF6-CC34-4B38-9975-52329DFC2DCF}" destId="{2DCD1703-624A-4FA9-9F75-159EB5E8BA85}" srcOrd="0" destOrd="0" presId="urn:microsoft.com/office/officeart/2005/8/layout/process3"/>
    <dgm:cxn modelId="{9D665A81-6EA7-4C52-8D0E-B2B7C908901D}" type="presParOf" srcId="{FD4DE5C0-C881-402B-87A7-D3A4FDF63B46}" destId="{8C037674-9D6B-4D8C-946F-B39778BCF93A}" srcOrd="2" destOrd="0" presId="urn:microsoft.com/office/officeart/2005/8/layout/process3"/>
    <dgm:cxn modelId="{9B934D99-EC89-4ED2-9D84-C729D170A32B}" type="presParOf" srcId="{8C037674-9D6B-4D8C-946F-B39778BCF93A}" destId="{43D169DB-D5A9-4C95-AFB4-6C958C58CC75}" srcOrd="0" destOrd="0" presId="urn:microsoft.com/office/officeart/2005/8/layout/process3"/>
    <dgm:cxn modelId="{CAD6D90F-A039-4673-8041-3FC0CF7F8743}" type="presParOf" srcId="{8C037674-9D6B-4D8C-946F-B39778BCF93A}" destId="{CEC5EC3C-0795-473C-98E4-C0B42FB841DB}" srcOrd="1" destOrd="0" presId="urn:microsoft.com/office/officeart/2005/8/layout/process3"/>
    <dgm:cxn modelId="{4683F3BB-59F4-4873-B60F-6662EDA2C60E}" type="presParOf" srcId="{8C037674-9D6B-4D8C-946F-B39778BCF93A}" destId="{0416774F-7BD6-435A-B640-57601264738A}" srcOrd="2" destOrd="0" presId="urn:microsoft.com/office/officeart/2005/8/layout/process3"/>
    <dgm:cxn modelId="{78E1E7C6-E781-4371-9D78-DF4870898CC3}" type="presParOf" srcId="{FD4DE5C0-C881-402B-87A7-D3A4FDF63B46}" destId="{D0F0B113-C116-4F83-90E6-AB61C9D50C4B}" srcOrd="3" destOrd="0" presId="urn:microsoft.com/office/officeart/2005/8/layout/process3"/>
    <dgm:cxn modelId="{5E5FE694-C9BA-48C0-8E17-E48944FE8D76}" type="presParOf" srcId="{D0F0B113-C116-4F83-90E6-AB61C9D50C4B}" destId="{DB7EFCF6-02B9-48F3-9ED8-DC2866949974}" srcOrd="0" destOrd="0" presId="urn:microsoft.com/office/officeart/2005/8/layout/process3"/>
    <dgm:cxn modelId="{48CB54C2-A2E6-4C6E-8D36-1EE50171D302}" type="presParOf" srcId="{FD4DE5C0-C881-402B-87A7-D3A4FDF63B46}" destId="{1486E487-2E43-414E-A8A0-C56FF0C651D8}" srcOrd="4" destOrd="0" presId="urn:microsoft.com/office/officeart/2005/8/layout/process3"/>
    <dgm:cxn modelId="{BF0E75FD-79D4-4D1B-9F98-3DE68D3E361D}" type="presParOf" srcId="{1486E487-2E43-414E-A8A0-C56FF0C651D8}" destId="{AA247F53-3758-46B5-99A2-BFB6B695F426}" srcOrd="0" destOrd="0" presId="urn:microsoft.com/office/officeart/2005/8/layout/process3"/>
    <dgm:cxn modelId="{404E6462-E32E-4751-AFF2-A741C698CF87}" type="presParOf" srcId="{1486E487-2E43-414E-A8A0-C56FF0C651D8}" destId="{B7EE7E3F-C7D3-4B4A-BEA2-D6BACF6B8228}" srcOrd="1" destOrd="0" presId="urn:microsoft.com/office/officeart/2005/8/layout/process3"/>
    <dgm:cxn modelId="{7236A1F1-EC22-458A-B6A3-2D6BAF29FEC8}" type="presParOf" srcId="{1486E487-2E43-414E-A8A0-C56FF0C651D8}" destId="{2BEDAA9D-AC96-4437-895B-4BFF4936550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D0570-658D-40E7-808B-52AC1E8C1B20}">
      <dsp:nvSpPr>
        <dsp:cNvPr id="0" name=""/>
        <dsp:cNvSpPr/>
      </dsp:nvSpPr>
      <dsp:spPr>
        <a:xfrm>
          <a:off x="3260" y="409577"/>
          <a:ext cx="1482487" cy="753653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Etape 1</a:t>
          </a:r>
          <a:endParaRPr lang="fr-FR" sz="3600" b="1" kern="1200" dirty="0"/>
        </a:p>
      </dsp:txBody>
      <dsp:txXfrm>
        <a:off x="3260" y="409577"/>
        <a:ext cx="1482487" cy="502435"/>
      </dsp:txXfrm>
    </dsp:sp>
    <dsp:sp modelId="{04D0B76E-CB3B-4F1E-96EE-67C84BAB181F}">
      <dsp:nvSpPr>
        <dsp:cNvPr id="0" name=""/>
        <dsp:cNvSpPr/>
      </dsp:nvSpPr>
      <dsp:spPr>
        <a:xfrm>
          <a:off x="306902" y="912013"/>
          <a:ext cx="1482487" cy="1717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>
              <a:latin typeface="Arial Narrow" panose="020B0606020202030204" pitchFamily="34" charset="0"/>
            </a:rPr>
            <a:t>Diagnostic au regard des axes et objectifs du projet académique</a:t>
          </a:r>
        </a:p>
      </dsp:txBody>
      <dsp:txXfrm>
        <a:off x="350323" y="955434"/>
        <a:ext cx="1395645" cy="1630189"/>
      </dsp:txXfrm>
    </dsp:sp>
    <dsp:sp modelId="{11229CF6-CC34-4B38-9975-52329DFC2DCF}">
      <dsp:nvSpPr>
        <dsp:cNvPr id="0" name=""/>
        <dsp:cNvSpPr/>
      </dsp:nvSpPr>
      <dsp:spPr>
        <a:xfrm>
          <a:off x="1611810" y="464236"/>
          <a:ext cx="692565" cy="369096"/>
        </a:xfrm>
        <a:prstGeom prst="leftRightArrow">
          <a:avLst/>
        </a:prstGeom>
        <a:solidFill>
          <a:srgbClr val="FFC000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1611810" y="538055"/>
        <a:ext cx="581836" cy="221458"/>
      </dsp:txXfrm>
    </dsp:sp>
    <dsp:sp modelId="{CEC5EC3C-0795-473C-98E4-C0B42FB841DB}">
      <dsp:nvSpPr>
        <dsp:cNvPr id="0" name=""/>
        <dsp:cNvSpPr/>
      </dsp:nvSpPr>
      <dsp:spPr>
        <a:xfrm>
          <a:off x="2384707" y="409577"/>
          <a:ext cx="1482487" cy="753653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Etape 2 </a:t>
          </a:r>
        </a:p>
      </dsp:txBody>
      <dsp:txXfrm>
        <a:off x="2384707" y="409577"/>
        <a:ext cx="1482487" cy="502435"/>
      </dsp:txXfrm>
    </dsp:sp>
    <dsp:sp modelId="{0416774F-7BD6-435A-B640-57601264738A}">
      <dsp:nvSpPr>
        <dsp:cNvPr id="0" name=""/>
        <dsp:cNvSpPr/>
      </dsp:nvSpPr>
      <dsp:spPr>
        <a:xfrm>
          <a:off x="2688349" y="912013"/>
          <a:ext cx="1482487" cy="1717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209202"/>
              <a:satOff val="-828"/>
              <a:lumOff val="147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>
              <a:latin typeface="Arial Narrow" panose="020B0606020202030204" pitchFamily="34" charset="0"/>
            </a:rPr>
            <a:t>Définition des indicateurs et des marqueurs pour atteindre les objectifs et la cible</a:t>
          </a:r>
        </a:p>
      </dsp:txBody>
      <dsp:txXfrm>
        <a:off x="2731770" y="955434"/>
        <a:ext cx="1395645" cy="1630189"/>
      </dsp:txXfrm>
    </dsp:sp>
    <dsp:sp modelId="{D0F0B113-C116-4F83-90E6-AB61C9D50C4B}">
      <dsp:nvSpPr>
        <dsp:cNvPr id="0" name=""/>
        <dsp:cNvSpPr/>
      </dsp:nvSpPr>
      <dsp:spPr>
        <a:xfrm>
          <a:off x="4091935" y="476247"/>
          <a:ext cx="476448" cy="36909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4091935" y="550066"/>
        <a:ext cx="365719" cy="221458"/>
      </dsp:txXfrm>
    </dsp:sp>
    <dsp:sp modelId="{B7EE7E3F-C7D3-4B4A-BEA2-D6BACF6B8228}">
      <dsp:nvSpPr>
        <dsp:cNvPr id="0" name=""/>
        <dsp:cNvSpPr/>
      </dsp:nvSpPr>
      <dsp:spPr>
        <a:xfrm>
          <a:off x="4766154" y="409577"/>
          <a:ext cx="1482487" cy="753653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Etape 3 </a:t>
          </a:r>
        </a:p>
      </dsp:txBody>
      <dsp:txXfrm>
        <a:off x="4766154" y="409577"/>
        <a:ext cx="1482487" cy="502435"/>
      </dsp:txXfrm>
    </dsp:sp>
    <dsp:sp modelId="{2BEDAA9D-AC96-4437-895B-4BFF4936550C}">
      <dsp:nvSpPr>
        <dsp:cNvPr id="0" name=""/>
        <dsp:cNvSpPr/>
      </dsp:nvSpPr>
      <dsp:spPr>
        <a:xfrm>
          <a:off x="5069796" y="912013"/>
          <a:ext cx="1482487" cy="1717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418403"/>
              <a:satOff val="-1655"/>
              <a:lumOff val="295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>
              <a:latin typeface="Arial Narrow" panose="020B0606020202030204" pitchFamily="34" charset="0"/>
            </a:rPr>
            <a:t>Elaboration du  plan d’actions =&gt; Elaboration des « fiches marqueurs » </a:t>
          </a:r>
        </a:p>
      </dsp:txBody>
      <dsp:txXfrm>
        <a:off x="5113217" y="955434"/>
        <a:ext cx="1395645" cy="1630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CCA42-A14E-4D1A-9784-14050DE0B8F3}">
      <dsp:nvSpPr>
        <dsp:cNvPr id="0" name=""/>
        <dsp:cNvSpPr/>
      </dsp:nvSpPr>
      <dsp:spPr>
        <a:xfrm>
          <a:off x="11352" y="243093"/>
          <a:ext cx="11632007" cy="515372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Narrow" panose="020B0606020202030204" pitchFamily="34" charset="0"/>
            </a:rPr>
            <a:t>3 PILIERS : </a:t>
          </a:r>
          <a:r>
            <a:rPr lang="en-US" sz="1800" kern="1200" dirty="0">
              <a:latin typeface="Arial Narrow" panose="020B0606020202030204" pitchFamily="34" charset="0"/>
            </a:rPr>
            <a:t>APPRENDRE, S’EPANOUIR, SE TRANSFORMER</a:t>
          </a:r>
        </a:p>
      </dsp:txBody>
      <dsp:txXfrm>
        <a:off x="26447" y="258188"/>
        <a:ext cx="11601817" cy="485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DDDA5-5E1C-4B04-9947-D6454BB2D673}">
      <dsp:nvSpPr>
        <dsp:cNvPr id="0" name=""/>
        <dsp:cNvSpPr/>
      </dsp:nvSpPr>
      <dsp:spPr>
        <a:xfrm>
          <a:off x="1039621" y="510283"/>
          <a:ext cx="4140472" cy="3199457"/>
        </a:xfrm>
        <a:prstGeom prst="roundRect">
          <a:avLst>
            <a:gd name="adj" fmla="val 1667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114300" rIns="68580" bIns="1143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 </a:t>
          </a:r>
          <a:r>
            <a:rPr lang="fr-FR" sz="2800" b="1" kern="1200" dirty="0">
              <a:latin typeface="Arial Narrow" panose="020B0606020202030204" pitchFamily="34" charset="0"/>
            </a:rPr>
            <a:t>Etablir un diagnostic, c’est rechercher des informations et se poser des questions</a:t>
          </a:r>
          <a:endParaRPr lang="en-US" sz="1800" b="1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1195834" y="666496"/>
        <a:ext cx="3828046" cy="2887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D0570-658D-40E7-808B-52AC1E8C1B20}">
      <dsp:nvSpPr>
        <dsp:cNvPr id="0" name=""/>
        <dsp:cNvSpPr/>
      </dsp:nvSpPr>
      <dsp:spPr>
        <a:xfrm>
          <a:off x="2362" y="61042"/>
          <a:ext cx="1074059" cy="47520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Etape 1</a:t>
          </a:r>
          <a:endParaRPr lang="fr-FR" sz="3600" b="1" kern="1200" dirty="0">
            <a:latin typeface="Arial Narrow" panose="020B0606020202030204" pitchFamily="34" charset="0"/>
          </a:endParaRPr>
        </a:p>
      </dsp:txBody>
      <dsp:txXfrm>
        <a:off x="2362" y="61042"/>
        <a:ext cx="1074059" cy="316800"/>
      </dsp:txXfrm>
    </dsp:sp>
    <dsp:sp modelId="{04D0B76E-CB3B-4F1E-96EE-67C84BAB181F}">
      <dsp:nvSpPr>
        <dsp:cNvPr id="0" name=""/>
        <dsp:cNvSpPr/>
      </dsp:nvSpPr>
      <dsp:spPr>
        <a:xfrm>
          <a:off x="222350" y="377842"/>
          <a:ext cx="1074059" cy="1259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kern="1200" dirty="0">
              <a:latin typeface="Arial Narrow" panose="020B0606020202030204" pitchFamily="34" charset="0"/>
            </a:rPr>
            <a:t>Diagnostic au regard des axes et objectifs du projet académique</a:t>
          </a:r>
        </a:p>
      </dsp:txBody>
      <dsp:txXfrm>
        <a:off x="253808" y="409300"/>
        <a:ext cx="1011143" cy="1196240"/>
      </dsp:txXfrm>
    </dsp:sp>
    <dsp:sp modelId="{11229CF6-CC34-4B38-9975-52329DFC2DCF}">
      <dsp:nvSpPr>
        <dsp:cNvPr id="0" name=""/>
        <dsp:cNvSpPr/>
      </dsp:nvSpPr>
      <dsp:spPr>
        <a:xfrm>
          <a:off x="1239244" y="85737"/>
          <a:ext cx="345185" cy="26740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1239244" y="139219"/>
        <a:ext cx="264962" cy="160445"/>
      </dsp:txXfrm>
    </dsp:sp>
    <dsp:sp modelId="{CEC5EC3C-0795-473C-98E4-C0B42FB841DB}">
      <dsp:nvSpPr>
        <dsp:cNvPr id="0" name=""/>
        <dsp:cNvSpPr/>
      </dsp:nvSpPr>
      <dsp:spPr>
        <a:xfrm>
          <a:off x="1727715" y="61042"/>
          <a:ext cx="1074059" cy="47520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Etape 2 </a:t>
          </a:r>
        </a:p>
      </dsp:txBody>
      <dsp:txXfrm>
        <a:off x="1727715" y="61042"/>
        <a:ext cx="1074059" cy="316800"/>
      </dsp:txXfrm>
    </dsp:sp>
    <dsp:sp modelId="{0416774F-7BD6-435A-B640-57601264738A}">
      <dsp:nvSpPr>
        <dsp:cNvPr id="0" name=""/>
        <dsp:cNvSpPr/>
      </dsp:nvSpPr>
      <dsp:spPr>
        <a:xfrm>
          <a:off x="1947703" y="377842"/>
          <a:ext cx="1074059" cy="1259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209202"/>
              <a:satOff val="-828"/>
              <a:lumOff val="147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kern="1200" dirty="0">
              <a:latin typeface="Arial Narrow" panose="020B0606020202030204" pitchFamily="34" charset="0"/>
            </a:rPr>
            <a:t>Définition des indicateurs et des marqueurs pour atteindre les objectifs et la cible</a:t>
          </a:r>
        </a:p>
      </dsp:txBody>
      <dsp:txXfrm>
        <a:off x="1979161" y="409300"/>
        <a:ext cx="1011143" cy="1196240"/>
      </dsp:txXfrm>
    </dsp:sp>
    <dsp:sp modelId="{D0F0B113-C116-4F83-90E6-AB61C9D50C4B}">
      <dsp:nvSpPr>
        <dsp:cNvPr id="0" name=""/>
        <dsp:cNvSpPr/>
      </dsp:nvSpPr>
      <dsp:spPr>
        <a:xfrm>
          <a:off x="2964598" y="85737"/>
          <a:ext cx="345185" cy="26740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2964598" y="139219"/>
        <a:ext cx="264962" cy="160445"/>
      </dsp:txXfrm>
    </dsp:sp>
    <dsp:sp modelId="{B7EE7E3F-C7D3-4B4A-BEA2-D6BACF6B8228}">
      <dsp:nvSpPr>
        <dsp:cNvPr id="0" name=""/>
        <dsp:cNvSpPr/>
      </dsp:nvSpPr>
      <dsp:spPr>
        <a:xfrm>
          <a:off x="3453068" y="61042"/>
          <a:ext cx="1074059" cy="47520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Etape 3 </a:t>
          </a:r>
        </a:p>
      </dsp:txBody>
      <dsp:txXfrm>
        <a:off x="3453068" y="61042"/>
        <a:ext cx="1074059" cy="316800"/>
      </dsp:txXfrm>
    </dsp:sp>
    <dsp:sp modelId="{2BEDAA9D-AC96-4437-895B-4BFF4936550C}">
      <dsp:nvSpPr>
        <dsp:cNvPr id="0" name=""/>
        <dsp:cNvSpPr/>
      </dsp:nvSpPr>
      <dsp:spPr>
        <a:xfrm>
          <a:off x="3673056" y="377842"/>
          <a:ext cx="1074059" cy="1259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418403"/>
              <a:satOff val="-1655"/>
              <a:lumOff val="295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kern="1200" dirty="0">
              <a:latin typeface="Arial Narrow" panose="020B0606020202030204" pitchFamily="34" charset="0"/>
            </a:rPr>
            <a:t>Elaboration du  plan d’actions =&gt; Elaboration des « fiches marqueurs » </a:t>
          </a:r>
        </a:p>
      </dsp:txBody>
      <dsp:txXfrm>
        <a:off x="3704514" y="409300"/>
        <a:ext cx="1011143" cy="119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851C5-81CE-4E78-8E79-42A6F710A399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FCE93-BB50-4F0C-861C-A2D02495C0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22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CE93-BB50-4F0C-861C-A2D02495C0D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53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CE93-BB50-4F0C-861C-A2D02495C0D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37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CE93-BB50-4F0C-861C-A2D02495C0D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3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CE93-BB50-4F0C-861C-A2D02495C0D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83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CE93-BB50-4F0C-861C-A2D02495C0D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625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FCE93-BB50-4F0C-861C-A2D02495C0D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43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3D8-862F-4139-87C8-6ADAFE2CDFF9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C22E-936D-42DF-A024-821E7D877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38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3D8-862F-4139-87C8-6ADAFE2CDFF9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C22E-936D-42DF-A024-821E7D877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42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3D8-862F-4139-87C8-6ADAFE2CDFF9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C22E-936D-42DF-A024-821E7D877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3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3D8-862F-4139-87C8-6ADAFE2CDFF9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C22E-936D-42DF-A024-821E7D877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25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3D8-862F-4139-87C8-6ADAFE2CDFF9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C22E-936D-42DF-A024-821E7D877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90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3D8-862F-4139-87C8-6ADAFE2CDFF9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C22E-936D-42DF-A024-821E7D877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15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3D8-862F-4139-87C8-6ADAFE2CDFF9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C22E-936D-42DF-A024-821E7D877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89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3D8-862F-4139-87C8-6ADAFE2CDFF9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C22E-936D-42DF-A024-821E7D877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04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3D8-862F-4139-87C8-6ADAFE2CDFF9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C22E-936D-42DF-A024-821E7D877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8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3D8-862F-4139-87C8-6ADAFE2CDFF9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C22E-936D-42DF-A024-821E7D877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3D8-862F-4139-87C8-6ADAFE2CDFF9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C22E-936D-42DF-A024-821E7D877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46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0FA3D8-862F-4139-87C8-6ADAFE2CDFF9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3D2C22E-936D-42DF-A024-821E7D877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78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-topogramme.ac-versailles.fr/wisemapping/c/maps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7" Type="http://schemas.openxmlformats.org/officeDocument/2006/relationships/image" Target="../media/image37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55493-FB3A-499B-9F85-1259FEBD9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87" y="1052896"/>
            <a:ext cx="7315200" cy="2106637"/>
          </a:xfrm>
        </p:spPr>
        <p:txBody>
          <a:bodyPr>
            <a:normAutofit/>
          </a:bodyPr>
          <a:lstStyle/>
          <a:p>
            <a:r>
              <a:rPr lang="fr-FR" sz="5400" dirty="0">
                <a:latin typeface="Arial Narrow" panose="020B0606020202030204" pitchFamily="34" charset="0"/>
              </a:rPr>
              <a:t>Projet de territoire </a:t>
            </a:r>
            <a:br>
              <a:rPr lang="fr-FR" sz="5400" dirty="0">
                <a:latin typeface="Arial Narrow" panose="020B0606020202030204" pitchFamily="34" charset="0"/>
              </a:rPr>
            </a:br>
            <a:r>
              <a:rPr lang="fr-FR" sz="5400" dirty="0">
                <a:latin typeface="Arial Narrow" panose="020B0606020202030204" pitchFamily="34" charset="0"/>
              </a:rPr>
              <a:t>2021/2024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2FA977-0BCC-4901-AF00-77A242624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285" y="4593432"/>
            <a:ext cx="7315200" cy="9144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Arial Narrow" panose="020B0606020202030204" pitchFamily="34" charset="0"/>
              </a:rPr>
              <a:t>Apprendre, s’épanouir, se transformer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DC8F60-D7EB-450E-BB95-D0A5A353A8B6}"/>
              </a:ext>
            </a:extLst>
          </p:cNvPr>
          <p:cNvSpPr txBox="1"/>
          <p:nvPr/>
        </p:nvSpPr>
        <p:spPr>
          <a:xfrm>
            <a:off x="9505070" y="5050632"/>
            <a:ext cx="26869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 Narrow" panose="020B0606020202030204" pitchFamily="34" charset="0"/>
              </a:rPr>
              <a:t>Circonscription de Meulan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38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égende : flèche vers le bas 24">
            <a:extLst>
              <a:ext uri="{FF2B5EF4-FFF2-40B4-BE49-F238E27FC236}">
                <a16:creationId xmlns:a16="http://schemas.microsoft.com/office/drawing/2014/main" id="{E773103C-5661-4F5A-BFA9-704A04054F1B}"/>
              </a:ext>
            </a:extLst>
          </p:cNvPr>
          <p:cNvSpPr/>
          <p:nvPr/>
        </p:nvSpPr>
        <p:spPr>
          <a:xfrm>
            <a:off x="596937" y="4701271"/>
            <a:ext cx="11260908" cy="698769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EXEMPLES D’INDICATEURS 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AF6C015-55F9-4BCB-9AD8-2ECD88697A0D}"/>
              </a:ext>
            </a:extLst>
          </p:cNvPr>
          <p:cNvSpPr/>
          <p:nvPr/>
        </p:nvSpPr>
        <p:spPr>
          <a:xfrm>
            <a:off x="8266061" y="1772923"/>
            <a:ext cx="3713284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Valoriser et encourager le partage de pratiques transformées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S’engager dans la transformation de nos services pour améliorer le service aux usagers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Se doter d’outils prospectifs de pilotage</a:t>
            </a:r>
          </a:p>
          <a:p>
            <a:endParaRPr lang="fr-FR" sz="1200" b="1" dirty="0">
              <a:latin typeface="Arial Narrow" panose="020B0606020202030204" pitchFamily="34" charset="0"/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FED3EEF1-BDB9-4DEA-8DEA-7A85A262EF7A}"/>
              </a:ext>
            </a:extLst>
          </p:cNvPr>
          <p:cNvSpPr/>
          <p:nvPr/>
        </p:nvSpPr>
        <p:spPr>
          <a:xfrm>
            <a:off x="4505402" y="1723843"/>
            <a:ext cx="3713284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Attirer les talents, sécuriser l’entrée en fonction et reconnaître les métiers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Former le collectif, l’individu pour accompagner le développement professionnel et les mobilités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Impulser et faire vivre des collectifs apprenants </a:t>
            </a:r>
          </a:p>
        </p:txBody>
      </p:sp>
      <p:sp>
        <p:nvSpPr>
          <p:cNvPr id="21" name="Légende : flèche vers le bas 20">
            <a:extLst>
              <a:ext uri="{FF2B5EF4-FFF2-40B4-BE49-F238E27FC236}">
                <a16:creationId xmlns:a16="http://schemas.microsoft.com/office/drawing/2014/main" id="{A43BD1C0-368E-4B46-8BFC-9996C454F1B6}"/>
              </a:ext>
            </a:extLst>
          </p:cNvPr>
          <p:cNvSpPr/>
          <p:nvPr/>
        </p:nvSpPr>
        <p:spPr>
          <a:xfrm>
            <a:off x="688679" y="1161816"/>
            <a:ext cx="11260908" cy="69257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LES CIBLES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2FA65FD9-A454-4B89-94EF-0F4502ABFB96}"/>
              </a:ext>
            </a:extLst>
          </p:cNvPr>
          <p:cNvSpPr/>
          <p:nvPr/>
        </p:nvSpPr>
        <p:spPr>
          <a:xfrm>
            <a:off x="4461370" y="5296290"/>
            <a:ext cx="3965290" cy="14549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d’implications dans la formation constellation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groupes de travail où l’équipe est impliquée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PE ayant un CAFIPEMF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PE étant MAT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collectifs de PE sur des sujets spécifiques dans l’école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spécialités/ forces (Master, a travaillé dans le privé avant...) des PE dans l’école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A80DF7C-248E-491D-ABE4-25010FDF25A3}"/>
              </a:ext>
            </a:extLst>
          </p:cNvPr>
          <p:cNvSpPr/>
          <p:nvPr/>
        </p:nvSpPr>
        <p:spPr>
          <a:xfrm>
            <a:off x="4471453" y="3521250"/>
            <a:ext cx="3776240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Accueil des enseignants entrant dans le métier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Accompagnement des nouveaux enseignants dans l’école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Développement professionnel des équipes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Développement de modalités de travail transformées par le numérique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DA37074-30FB-4F1E-90F0-CC1AD4C9FCF8}"/>
              </a:ext>
            </a:extLst>
          </p:cNvPr>
          <p:cNvSpPr/>
          <p:nvPr/>
        </p:nvSpPr>
        <p:spPr>
          <a:xfrm>
            <a:off x="599405" y="3501733"/>
            <a:ext cx="3827026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latin typeface="Arial Narrow" panose="020B0606020202030204" pitchFamily="34" charset="0"/>
              </a:rPr>
              <a:t>Evaluations et tests de positionnement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D5824A-4996-467A-BF9C-D5283E7D7F56}"/>
              </a:ext>
            </a:extLst>
          </p:cNvPr>
          <p:cNvSpPr/>
          <p:nvPr/>
        </p:nvSpPr>
        <p:spPr>
          <a:xfrm>
            <a:off x="814915" y="3657787"/>
            <a:ext cx="35044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fr-FR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F2A165A-EE46-49C0-A319-0384F0D3492D}"/>
              </a:ext>
            </a:extLst>
          </p:cNvPr>
          <p:cNvSpPr/>
          <p:nvPr/>
        </p:nvSpPr>
        <p:spPr>
          <a:xfrm>
            <a:off x="634640" y="18737"/>
            <a:ext cx="11260908" cy="4168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 Narrow" panose="020B0606020202030204" pitchFamily="34" charset="0"/>
              </a:rPr>
              <a:t>AXE 2 / DES COLLECTIFS APPRENANTS ENGAGES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D61BC4F-0DEC-470A-A17B-D8BB16CAE447}"/>
              </a:ext>
            </a:extLst>
          </p:cNvPr>
          <p:cNvSpPr/>
          <p:nvPr/>
        </p:nvSpPr>
        <p:spPr>
          <a:xfrm>
            <a:off x="664932" y="514179"/>
            <a:ext cx="3701143" cy="6106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OBJECTIF 4</a:t>
            </a:r>
          </a:p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S’évaluer pour éclairer et orienter l’action 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8A16743-4798-478B-AA5D-F7BCD28707C6}"/>
              </a:ext>
            </a:extLst>
          </p:cNvPr>
          <p:cNvSpPr/>
          <p:nvPr/>
        </p:nvSpPr>
        <p:spPr>
          <a:xfrm>
            <a:off x="4438803" y="519314"/>
            <a:ext cx="3701143" cy="61777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OBJECTIF 5</a:t>
            </a:r>
          </a:p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Stimuler l’intelligence collective, accroître et valoriser les compétences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E9DD82A-EA7A-43F4-B557-4FC445974F05}"/>
              </a:ext>
            </a:extLst>
          </p:cNvPr>
          <p:cNvSpPr/>
          <p:nvPr/>
        </p:nvSpPr>
        <p:spPr>
          <a:xfrm>
            <a:off x="8218686" y="530454"/>
            <a:ext cx="3701143" cy="617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OBJECTIF 6</a:t>
            </a:r>
          </a:p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Oser ensemble</a:t>
            </a:r>
          </a:p>
          <a:p>
            <a:pPr algn="ctr"/>
            <a:endParaRPr lang="fr-FR" sz="1400" dirty="0">
              <a:latin typeface="Arial Narrow" panose="020B060602020203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8C7145B-7CE9-4849-931C-C41ECFE7C0F1}"/>
              </a:ext>
            </a:extLst>
          </p:cNvPr>
          <p:cNvSpPr/>
          <p:nvPr/>
        </p:nvSpPr>
        <p:spPr>
          <a:xfrm>
            <a:off x="566578" y="5247412"/>
            <a:ext cx="3827026" cy="15053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conseils de maîtres ou de cycles dédiés à l’exploitation des résultats des évaluations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bilans pour les Elèves BEP bénéficiant d’inclusion dans un dispositif, de décloisonnement...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d’équipes éducatives et d’ESS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synthèses avec le RASED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……..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70D1BD0-0ABF-4E1F-8958-184100E51F46}"/>
              </a:ext>
            </a:extLst>
          </p:cNvPr>
          <p:cNvSpPr/>
          <p:nvPr/>
        </p:nvSpPr>
        <p:spPr>
          <a:xfrm>
            <a:off x="658921" y="1760862"/>
            <a:ext cx="3713284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Apprécier les acquis, les besoins des élèves pour mieux les accompagner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Progresser, accompagner grâce à des évaluations mobilisatrices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Coconstruire les diagnostics pour optimiser l’action collective</a:t>
            </a:r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0CB7EBB3-86C4-4324-B6E2-20444DD2EC5E}"/>
              </a:ext>
            </a:extLst>
          </p:cNvPr>
          <p:cNvSpPr/>
          <p:nvPr/>
        </p:nvSpPr>
        <p:spPr>
          <a:xfrm>
            <a:off x="2299983" y="1493185"/>
            <a:ext cx="507664" cy="34036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Légende : flèche vers le bas 13">
            <a:extLst>
              <a:ext uri="{FF2B5EF4-FFF2-40B4-BE49-F238E27FC236}">
                <a16:creationId xmlns:a16="http://schemas.microsoft.com/office/drawing/2014/main" id="{23C95A6F-1082-4ED2-A8C3-128C277F413D}"/>
              </a:ext>
            </a:extLst>
          </p:cNvPr>
          <p:cNvSpPr/>
          <p:nvPr/>
        </p:nvSpPr>
        <p:spPr>
          <a:xfrm>
            <a:off x="658921" y="2968329"/>
            <a:ext cx="11260908" cy="698769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LES LEVIERS 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41B653F4-4A1F-4B27-8BCD-FF0CFABDC5BD}"/>
              </a:ext>
            </a:extLst>
          </p:cNvPr>
          <p:cNvSpPr/>
          <p:nvPr/>
        </p:nvSpPr>
        <p:spPr>
          <a:xfrm>
            <a:off x="9662609" y="1466392"/>
            <a:ext cx="507664" cy="39785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E2CDCDC-B908-470E-8D76-CF1548825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011" y="1166973"/>
            <a:ext cx="478218" cy="474543"/>
          </a:xfrm>
          <a:prstGeom prst="rect">
            <a:avLst/>
          </a:prstGeom>
        </p:spPr>
      </p:pic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34274881-805D-41CD-8DE3-94B60C45C0A1}"/>
              </a:ext>
            </a:extLst>
          </p:cNvPr>
          <p:cNvSpPr/>
          <p:nvPr/>
        </p:nvSpPr>
        <p:spPr>
          <a:xfrm>
            <a:off x="2271458" y="3379510"/>
            <a:ext cx="507664" cy="34036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C36C7C6C-56B1-4693-89E3-E6E20A3F108C}"/>
              </a:ext>
            </a:extLst>
          </p:cNvPr>
          <p:cNvSpPr/>
          <p:nvPr/>
        </p:nvSpPr>
        <p:spPr>
          <a:xfrm>
            <a:off x="2259086" y="5083013"/>
            <a:ext cx="507664" cy="34036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770674B-58C1-48D6-9CE4-96EAF63EA20B}"/>
              </a:ext>
            </a:extLst>
          </p:cNvPr>
          <p:cNvSpPr/>
          <p:nvPr/>
        </p:nvSpPr>
        <p:spPr>
          <a:xfrm>
            <a:off x="8292715" y="3501733"/>
            <a:ext cx="3776240" cy="12352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Collaboration avec les parents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Collaboration avec les partenaires municipaux et les personnes ressources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Réflexion collective et mise en œuvre de pratiques transformées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Intégration de démarches innovantes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Prise en compte des apports de la recherche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DD9F552-F4E8-4221-9EDA-FA1DCA99F513}"/>
              </a:ext>
            </a:extLst>
          </p:cNvPr>
          <p:cNvSpPr/>
          <p:nvPr/>
        </p:nvSpPr>
        <p:spPr>
          <a:xfrm>
            <a:off x="8426660" y="5382104"/>
            <a:ext cx="3660426" cy="13691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Fréquentation des blogs ou autres outils par les familles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d’enseignants de l’école investis dans des pratiques innovantes (classe flexible, utilisation des tablettes, web radio…)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% de classe d’une même école engagée dans un projet innovant ? (Exemple classes flexibles)</a:t>
            </a:r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B96D2BAE-5819-4C1D-9E81-B0FCACB413FD}"/>
              </a:ext>
            </a:extLst>
          </p:cNvPr>
          <p:cNvSpPr/>
          <p:nvPr/>
        </p:nvSpPr>
        <p:spPr>
          <a:xfrm>
            <a:off x="9868871" y="5041744"/>
            <a:ext cx="507664" cy="34036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00FEF55-F8F1-4B26-BB02-46F40C52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152" y="1129118"/>
            <a:ext cx="507664" cy="503763"/>
          </a:xfrm>
          <a:prstGeom prst="rect">
            <a:avLst/>
          </a:prstGeom>
        </p:spPr>
      </p:pic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06A3BF2A-DC3C-42AE-A0CD-726BDE1FA0E2}"/>
              </a:ext>
            </a:extLst>
          </p:cNvPr>
          <p:cNvSpPr/>
          <p:nvPr/>
        </p:nvSpPr>
        <p:spPr>
          <a:xfrm>
            <a:off x="9756848" y="3141974"/>
            <a:ext cx="507664" cy="34036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0CDFBFA7-E301-48B9-B225-D70F3B27BDC1}"/>
              </a:ext>
            </a:extLst>
          </p:cNvPr>
          <p:cNvSpPr/>
          <p:nvPr/>
        </p:nvSpPr>
        <p:spPr>
          <a:xfrm>
            <a:off x="-117265" y="251237"/>
            <a:ext cx="783337" cy="508002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DU DIAGNOSTIC AUX INDICATEURS</a:t>
            </a:r>
          </a:p>
        </p:txBody>
      </p:sp>
    </p:spTree>
    <p:extLst>
      <p:ext uri="{BB962C8B-B14F-4D97-AF65-F5344CB8AC3E}">
        <p14:creationId xmlns:p14="http://schemas.microsoft.com/office/powerpoint/2010/main" val="256000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AF6C015-55F9-4BCB-9AD8-2ECD88697A0D}"/>
              </a:ext>
            </a:extLst>
          </p:cNvPr>
          <p:cNvSpPr/>
          <p:nvPr/>
        </p:nvSpPr>
        <p:spPr>
          <a:xfrm>
            <a:off x="8199322" y="1772100"/>
            <a:ext cx="3713284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Aménager des temps et des lieux de vie, de partage et de culture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Développer les espaces propices au travail d’équipe et à l’innovation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Apprendre à travailler autrement en dehors des lieux habituels 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FED3EEF1-BDB9-4DEA-8DEA-7A85A262EF7A}"/>
              </a:ext>
            </a:extLst>
          </p:cNvPr>
          <p:cNvSpPr/>
          <p:nvPr/>
        </p:nvSpPr>
        <p:spPr>
          <a:xfrm>
            <a:off x="4505402" y="1723843"/>
            <a:ext cx="3713284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Installer un cadre protecteur pour les élèves et les personnels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S’engager pour faire vivre les valeurs républicaines à l’école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Prendre soin de soi et des autres </a:t>
            </a:r>
          </a:p>
        </p:txBody>
      </p:sp>
      <p:sp>
        <p:nvSpPr>
          <p:cNvPr id="21" name="Légende : flèche vers le bas 20">
            <a:extLst>
              <a:ext uri="{FF2B5EF4-FFF2-40B4-BE49-F238E27FC236}">
                <a16:creationId xmlns:a16="http://schemas.microsoft.com/office/drawing/2014/main" id="{A43BD1C0-368E-4B46-8BFC-9996C454F1B6}"/>
              </a:ext>
            </a:extLst>
          </p:cNvPr>
          <p:cNvSpPr/>
          <p:nvPr/>
        </p:nvSpPr>
        <p:spPr>
          <a:xfrm>
            <a:off x="688679" y="1161816"/>
            <a:ext cx="11260908" cy="69257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LES CIBLES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2FA65FD9-A454-4B89-94EF-0F4502ABFB96}"/>
              </a:ext>
            </a:extLst>
          </p:cNvPr>
          <p:cNvSpPr/>
          <p:nvPr/>
        </p:nvSpPr>
        <p:spPr>
          <a:xfrm>
            <a:off x="4461370" y="5296290"/>
            <a:ext cx="3965290" cy="14549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d’incidents ?  D’incivilités ? (Nombre de remontées à l’(IEN, nombre de saisine du pôle élèves de circonscription ou départemental, nombre de faits d’établissements)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Absentéisme des enseignants ?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d’accidents scolaires ?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projets citoyens conduits ?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A80DF7C-248E-491D-ABE4-25010FDF25A3}"/>
              </a:ext>
            </a:extLst>
          </p:cNvPr>
          <p:cNvSpPr/>
          <p:nvPr/>
        </p:nvSpPr>
        <p:spPr>
          <a:xfrm>
            <a:off x="4516475" y="3488003"/>
            <a:ext cx="3776240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Plan violence et lutte contre le harcèlement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Plan laïcité et valeurs de la République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Déploiement du parcours santé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100 % bio dans les cantines, petits-déjeuners gratuits et cantine à 1€ pour les plus fragiles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Sport scolaire et génération 2024</a:t>
            </a:r>
            <a:endParaRPr lang="fr-FR" sz="1000" dirty="0">
              <a:latin typeface="Arial Narrow" panose="020B0606020202030204" pitchFamily="34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DA37074-30FB-4F1E-90F0-CC1AD4C9FCF8}"/>
              </a:ext>
            </a:extLst>
          </p:cNvPr>
          <p:cNvSpPr/>
          <p:nvPr/>
        </p:nvSpPr>
        <p:spPr>
          <a:xfrm>
            <a:off x="595892" y="3451582"/>
            <a:ext cx="3827026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err="1">
                <a:latin typeface="Arial Narrow" panose="020B0606020202030204" pitchFamily="34" charset="0"/>
              </a:rPr>
              <a:t>Pollitique</a:t>
            </a:r>
            <a:r>
              <a:rPr lang="fr-FR" sz="1400" dirty="0">
                <a:latin typeface="Arial Narrow" panose="020B0606020202030204" pitchFamily="34" charset="0"/>
              </a:rPr>
              <a:t> éducative de la collectivité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latin typeface="Arial Narrow" panose="020B0606020202030204" pitchFamily="34" charset="0"/>
              </a:rPr>
              <a:t>PEDT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D5824A-4996-467A-BF9C-D5283E7D7F56}"/>
              </a:ext>
            </a:extLst>
          </p:cNvPr>
          <p:cNvSpPr/>
          <p:nvPr/>
        </p:nvSpPr>
        <p:spPr>
          <a:xfrm>
            <a:off x="814915" y="3657787"/>
            <a:ext cx="35044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fr-FR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F2A165A-EE46-49C0-A319-0384F0D3492D}"/>
              </a:ext>
            </a:extLst>
          </p:cNvPr>
          <p:cNvSpPr/>
          <p:nvPr/>
        </p:nvSpPr>
        <p:spPr>
          <a:xfrm>
            <a:off x="634640" y="18737"/>
            <a:ext cx="11260908" cy="4168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 Narrow" panose="020B0606020202030204" pitchFamily="34" charset="0"/>
              </a:rPr>
              <a:t>AXE 3 / </a:t>
            </a:r>
            <a:r>
              <a:rPr lang="fr-FR" b="1" dirty="0">
                <a:latin typeface="Arial Narrow" panose="020B0606020202030204" pitchFamily="34" charset="0"/>
              </a:rPr>
              <a:t>APPRENDRE, S’EPANOUIR, SE TRANSFORMER DANS DES LIEUX D’INSPIRATION ET DE REALISATION </a:t>
            </a:r>
            <a:endParaRPr lang="fr-FR" sz="2000" b="1" dirty="0">
              <a:latin typeface="Arial Narrow" panose="020B0606020202030204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D61BC4F-0DEC-470A-A17B-D8BB16CAE447}"/>
              </a:ext>
            </a:extLst>
          </p:cNvPr>
          <p:cNvSpPr/>
          <p:nvPr/>
        </p:nvSpPr>
        <p:spPr>
          <a:xfrm>
            <a:off x="664932" y="514179"/>
            <a:ext cx="3701143" cy="6106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OBJECTIF 7</a:t>
            </a:r>
          </a:p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Accélérer les succès des territoires et s’appuyer sur les alliances éducatives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8A16743-4798-478B-AA5D-F7BCD28707C6}"/>
              </a:ext>
            </a:extLst>
          </p:cNvPr>
          <p:cNvSpPr/>
          <p:nvPr/>
        </p:nvSpPr>
        <p:spPr>
          <a:xfrm>
            <a:off x="4496611" y="506086"/>
            <a:ext cx="3621985" cy="61777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OBJECTIF 8</a:t>
            </a:r>
          </a:p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Contribuer au bonheur à l’école, des lieux pour bien vivre ensemble </a:t>
            </a:r>
            <a:endParaRPr lang="fr-FR" sz="1100" b="1" dirty="0">
              <a:latin typeface="Arial Narrow" panose="020B0606020202030204" pitchFamily="34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E9DD82A-EA7A-43F4-B557-4FC445974F05}"/>
              </a:ext>
            </a:extLst>
          </p:cNvPr>
          <p:cNvSpPr/>
          <p:nvPr/>
        </p:nvSpPr>
        <p:spPr>
          <a:xfrm>
            <a:off x="8225530" y="499338"/>
            <a:ext cx="3796824" cy="6217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OBJECTIF 9</a:t>
            </a:r>
          </a:p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Cultiver des lieux et des « tiers-lieux » apprenants</a:t>
            </a:r>
          </a:p>
          <a:p>
            <a:pPr algn="ctr"/>
            <a:endParaRPr lang="fr-FR" sz="1400" dirty="0">
              <a:latin typeface="Arial Narrow" panose="020B060602020203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8C7145B-7CE9-4849-931C-C41ECFE7C0F1}"/>
              </a:ext>
            </a:extLst>
          </p:cNvPr>
          <p:cNvSpPr/>
          <p:nvPr/>
        </p:nvSpPr>
        <p:spPr>
          <a:xfrm>
            <a:off x="596937" y="5245827"/>
            <a:ext cx="3827026" cy="15053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100" dirty="0">
                <a:latin typeface="Arial Narrow" panose="020B0606020202030204" pitchFamily="34" charset="0"/>
              </a:rPr>
              <a:t>Nombre de partenaires actifs qui travaillent avec l’école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100" dirty="0">
                <a:latin typeface="Arial Narrow" panose="020B0606020202030204" pitchFamily="34" charset="0"/>
              </a:rPr>
              <a:t>Nombre de sorties par enfant sur son parcours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100" dirty="0">
                <a:latin typeface="Arial Narrow" panose="020B0606020202030204" pitchFamily="34" charset="0"/>
              </a:rPr>
              <a:t>Nombre de réunions avec la municipalité pour croiser les offres sur un territoire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100" dirty="0">
                <a:latin typeface="Arial Narrow" panose="020B0606020202030204" pitchFamily="34" charset="0"/>
              </a:rPr>
              <a:t>Nombre de réunions avec le collège pour aborder la question des projets.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100" dirty="0">
                <a:latin typeface="Arial Narrow" panose="020B0606020202030204" pitchFamily="34" charset="0"/>
              </a:rPr>
              <a:t>Un conseil de maître impulse-t-il la dynamique de projet pour chaque classe de l’école?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70D1BD0-0ABF-4E1F-8958-184100E51F46}"/>
              </a:ext>
            </a:extLst>
          </p:cNvPr>
          <p:cNvSpPr/>
          <p:nvPr/>
        </p:nvSpPr>
        <p:spPr>
          <a:xfrm>
            <a:off x="658921" y="1760862"/>
            <a:ext cx="3713284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Accroître la mise en synergie des ressources et des acteurs des territoires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Soutenir des projets pédagogiques territoriaux à haute valeur éducative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Conforter la mobilité, la mixité sociale et l’ouverture au monde 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0CB7EBB3-86C4-4324-B6E2-20444DD2EC5E}"/>
              </a:ext>
            </a:extLst>
          </p:cNvPr>
          <p:cNvSpPr/>
          <p:nvPr/>
        </p:nvSpPr>
        <p:spPr>
          <a:xfrm>
            <a:off x="2299983" y="1493185"/>
            <a:ext cx="507664" cy="34036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Légende : flèche vers le bas 13">
            <a:extLst>
              <a:ext uri="{FF2B5EF4-FFF2-40B4-BE49-F238E27FC236}">
                <a16:creationId xmlns:a16="http://schemas.microsoft.com/office/drawing/2014/main" id="{23C95A6F-1082-4ED2-A8C3-128C277F413D}"/>
              </a:ext>
            </a:extLst>
          </p:cNvPr>
          <p:cNvSpPr/>
          <p:nvPr/>
        </p:nvSpPr>
        <p:spPr>
          <a:xfrm>
            <a:off x="658921" y="2968329"/>
            <a:ext cx="11260908" cy="698769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LES LEVIERS 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41B653F4-4A1F-4B27-8BCD-FF0CFABDC5BD}"/>
              </a:ext>
            </a:extLst>
          </p:cNvPr>
          <p:cNvSpPr/>
          <p:nvPr/>
        </p:nvSpPr>
        <p:spPr>
          <a:xfrm>
            <a:off x="9886528" y="1342918"/>
            <a:ext cx="507664" cy="49348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E2CDCDC-B908-470E-8D76-CF1548825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011" y="1166973"/>
            <a:ext cx="478218" cy="474543"/>
          </a:xfrm>
          <a:prstGeom prst="rect">
            <a:avLst/>
          </a:prstGeom>
        </p:spPr>
      </p:pic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34274881-805D-41CD-8DE3-94B60C45C0A1}"/>
              </a:ext>
            </a:extLst>
          </p:cNvPr>
          <p:cNvSpPr/>
          <p:nvPr/>
        </p:nvSpPr>
        <p:spPr>
          <a:xfrm>
            <a:off x="2271458" y="3379510"/>
            <a:ext cx="507664" cy="34036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C36C7C6C-56B1-4693-89E3-E6E20A3F108C}"/>
              </a:ext>
            </a:extLst>
          </p:cNvPr>
          <p:cNvSpPr/>
          <p:nvPr/>
        </p:nvSpPr>
        <p:spPr>
          <a:xfrm>
            <a:off x="2260380" y="5010873"/>
            <a:ext cx="507664" cy="34036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770674B-58C1-48D6-9CE4-96EAF63EA20B}"/>
              </a:ext>
            </a:extLst>
          </p:cNvPr>
          <p:cNvSpPr/>
          <p:nvPr/>
        </p:nvSpPr>
        <p:spPr>
          <a:xfrm>
            <a:off x="8292715" y="3475963"/>
            <a:ext cx="3776240" cy="12610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Déploiement du projet « 100% éducation artistique et culturelle (EAC) » en lien </a:t>
            </a:r>
            <a:r>
              <a:rPr lang="fr-FR" sz="1200" dirty="0" err="1">
                <a:latin typeface="Arial Narrow" panose="020B0606020202030204" pitchFamily="34" charset="0"/>
              </a:rPr>
              <a:t>avecles</a:t>
            </a:r>
            <a:r>
              <a:rPr lang="fr-FR" sz="1200" dirty="0">
                <a:latin typeface="Arial Narrow" panose="020B0606020202030204" pitchFamily="34" charset="0"/>
              </a:rPr>
              <a:t> acteurs de la culture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Enseignement à distance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Apprendre dehors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000" dirty="0">
              <a:latin typeface="Arial Narrow" panose="020B0606020202030204" pitchFamily="34" charset="0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DD9F552-F4E8-4221-9EDA-FA1DCA99F513}"/>
              </a:ext>
            </a:extLst>
          </p:cNvPr>
          <p:cNvSpPr/>
          <p:nvPr/>
        </p:nvSpPr>
        <p:spPr>
          <a:xfrm>
            <a:off x="8447096" y="5337436"/>
            <a:ext cx="3660426" cy="13691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d’actions partagées (scolaires et périscolaires)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sorites avec nuitées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d’intervenants / partenaires EAC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d’enseignants utilisant une classe virtuelle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……..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fr-FR" sz="1200" dirty="0">
              <a:latin typeface="Arial Narrow" panose="020B0606020202030204" pitchFamily="34" charset="0"/>
            </a:endParaRPr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B96D2BAE-5819-4C1D-9E81-B0FCACB413FD}"/>
              </a:ext>
            </a:extLst>
          </p:cNvPr>
          <p:cNvSpPr/>
          <p:nvPr/>
        </p:nvSpPr>
        <p:spPr>
          <a:xfrm>
            <a:off x="10003041" y="5071346"/>
            <a:ext cx="507664" cy="34036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00FEF55-F8F1-4B26-BB02-46F40C52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152" y="1129118"/>
            <a:ext cx="507664" cy="503763"/>
          </a:xfrm>
          <a:prstGeom prst="rect">
            <a:avLst/>
          </a:prstGeom>
        </p:spPr>
      </p:pic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06A3BF2A-DC3C-42AE-A0CD-726BDE1FA0E2}"/>
              </a:ext>
            </a:extLst>
          </p:cNvPr>
          <p:cNvSpPr/>
          <p:nvPr/>
        </p:nvSpPr>
        <p:spPr>
          <a:xfrm>
            <a:off x="9829929" y="3353061"/>
            <a:ext cx="507664" cy="34036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Légende : flèche vers le bas 24">
            <a:extLst>
              <a:ext uri="{FF2B5EF4-FFF2-40B4-BE49-F238E27FC236}">
                <a16:creationId xmlns:a16="http://schemas.microsoft.com/office/drawing/2014/main" id="{E773103C-5661-4F5A-BFA9-704A04054F1B}"/>
              </a:ext>
            </a:extLst>
          </p:cNvPr>
          <p:cNvSpPr/>
          <p:nvPr/>
        </p:nvSpPr>
        <p:spPr>
          <a:xfrm>
            <a:off x="596937" y="4701271"/>
            <a:ext cx="11260908" cy="698769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EXEMPLES D’INDICATEURS </a:t>
            </a:r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8DC725DB-E252-4CC6-8ECB-63A54E731A78}"/>
              </a:ext>
            </a:extLst>
          </p:cNvPr>
          <p:cNvSpPr/>
          <p:nvPr/>
        </p:nvSpPr>
        <p:spPr>
          <a:xfrm>
            <a:off x="-51883" y="105231"/>
            <a:ext cx="704648" cy="496611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DU DIAGNOSTIC AUX INDICATEURS</a:t>
            </a:r>
          </a:p>
        </p:txBody>
      </p:sp>
    </p:spTree>
    <p:extLst>
      <p:ext uri="{BB962C8B-B14F-4D97-AF65-F5344CB8AC3E}">
        <p14:creationId xmlns:p14="http://schemas.microsoft.com/office/powerpoint/2010/main" val="312515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39C40D5-9AA1-40E2-A353-CCC87E567E4D}"/>
              </a:ext>
            </a:extLst>
          </p:cNvPr>
          <p:cNvSpPr txBox="1"/>
          <p:nvPr/>
        </p:nvSpPr>
        <p:spPr>
          <a:xfrm>
            <a:off x="553329" y="747435"/>
            <a:ext cx="1089777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Objectif 10 :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Notre objectif pour exprimer et valoriser nos expertises et nos initiatives personnelles</a:t>
            </a:r>
          </a:p>
        </p:txBody>
      </p:sp>
      <p:grpSp>
        <p:nvGrpSpPr>
          <p:cNvPr id="31" name="Group 11">
            <a:extLst>
              <a:ext uri="{FF2B5EF4-FFF2-40B4-BE49-F238E27FC236}">
                <a16:creationId xmlns:a16="http://schemas.microsoft.com/office/drawing/2014/main" id="{E304357E-70FE-4CFF-8C3A-25CCFAEB6CDC}"/>
              </a:ext>
            </a:extLst>
          </p:cNvPr>
          <p:cNvGrpSpPr/>
          <p:nvPr/>
        </p:nvGrpSpPr>
        <p:grpSpPr>
          <a:xfrm>
            <a:off x="4812626" y="3011752"/>
            <a:ext cx="2141538" cy="3311525"/>
            <a:chOff x="5026025" y="1782763"/>
            <a:chExt cx="2141538" cy="3311525"/>
          </a:xfrm>
        </p:grpSpPr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A836CC9-DF83-4B4E-8C1C-30816AF6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5" y="1782763"/>
              <a:ext cx="2141538" cy="2735263"/>
            </a:xfrm>
            <a:custGeom>
              <a:avLst/>
              <a:gdLst>
                <a:gd name="T0" fmla="*/ 5673 w 6745"/>
                <a:gd name="T1" fmla="*/ 882 h 8615"/>
                <a:gd name="T2" fmla="*/ 5275 w 6745"/>
                <a:gd name="T3" fmla="*/ 558 h 8615"/>
                <a:gd name="T4" fmla="*/ 4832 w 6745"/>
                <a:gd name="T5" fmla="*/ 308 h 8615"/>
                <a:gd name="T6" fmla="*/ 4349 w 6745"/>
                <a:gd name="T7" fmla="*/ 130 h 8615"/>
                <a:gd name="T8" fmla="*/ 3829 w 6745"/>
                <a:gd name="T9" fmla="*/ 27 h 8615"/>
                <a:gd name="T10" fmla="*/ 3373 w 6745"/>
                <a:gd name="T11" fmla="*/ 0 h 8615"/>
                <a:gd name="T12" fmla="*/ 2915 w 6745"/>
                <a:gd name="T13" fmla="*/ 27 h 8615"/>
                <a:gd name="T14" fmla="*/ 2395 w 6745"/>
                <a:gd name="T15" fmla="*/ 130 h 8615"/>
                <a:gd name="T16" fmla="*/ 1912 w 6745"/>
                <a:gd name="T17" fmla="*/ 308 h 8615"/>
                <a:gd name="T18" fmla="*/ 1470 w 6745"/>
                <a:gd name="T19" fmla="*/ 558 h 8615"/>
                <a:gd name="T20" fmla="*/ 1071 w 6745"/>
                <a:gd name="T21" fmla="*/ 882 h 8615"/>
                <a:gd name="T22" fmla="*/ 837 w 6745"/>
                <a:gd name="T23" fmla="*/ 1131 h 8615"/>
                <a:gd name="T24" fmla="*/ 550 w 6745"/>
                <a:gd name="T25" fmla="*/ 1516 h 8615"/>
                <a:gd name="T26" fmla="*/ 321 w 6745"/>
                <a:gd name="T27" fmla="*/ 1937 h 8615"/>
                <a:gd name="T28" fmla="*/ 152 w 6745"/>
                <a:gd name="T29" fmla="*/ 2387 h 8615"/>
                <a:gd name="T30" fmla="*/ 44 w 6745"/>
                <a:gd name="T31" fmla="*/ 2867 h 8615"/>
                <a:gd name="T32" fmla="*/ 0 w 6745"/>
                <a:gd name="T33" fmla="*/ 3372 h 8615"/>
                <a:gd name="T34" fmla="*/ 11 w 6745"/>
                <a:gd name="T35" fmla="*/ 3783 h 8615"/>
                <a:gd name="T36" fmla="*/ 104 w 6745"/>
                <a:gd name="T37" fmla="*/ 4365 h 8615"/>
                <a:gd name="T38" fmla="*/ 272 w 6745"/>
                <a:gd name="T39" fmla="*/ 4873 h 8615"/>
                <a:gd name="T40" fmla="*/ 532 w 6745"/>
                <a:gd name="T41" fmla="*/ 5397 h 8615"/>
                <a:gd name="T42" fmla="*/ 969 w 6745"/>
                <a:gd name="T43" fmla="*/ 6069 h 8615"/>
                <a:gd name="T44" fmla="*/ 1380 w 6745"/>
                <a:gd name="T45" fmla="*/ 6696 h 8615"/>
                <a:gd name="T46" fmla="*/ 1619 w 6745"/>
                <a:gd name="T47" fmla="*/ 7165 h 8615"/>
                <a:gd name="T48" fmla="*/ 1768 w 6745"/>
                <a:gd name="T49" fmla="*/ 7613 h 8615"/>
                <a:gd name="T50" fmla="*/ 1851 w 6745"/>
                <a:gd name="T51" fmla="*/ 8125 h 8615"/>
                <a:gd name="T52" fmla="*/ 1863 w 6745"/>
                <a:gd name="T53" fmla="*/ 8431 h 8615"/>
                <a:gd name="T54" fmla="*/ 1908 w 6745"/>
                <a:gd name="T55" fmla="*/ 8540 h 8615"/>
                <a:gd name="T56" fmla="*/ 1971 w 6745"/>
                <a:gd name="T57" fmla="*/ 8591 h 8615"/>
                <a:gd name="T58" fmla="*/ 2069 w 6745"/>
                <a:gd name="T59" fmla="*/ 8615 h 8615"/>
                <a:gd name="T60" fmla="*/ 4738 w 6745"/>
                <a:gd name="T61" fmla="*/ 8605 h 8615"/>
                <a:gd name="T62" fmla="*/ 4835 w 6745"/>
                <a:gd name="T63" fmla="*/ 8540 h 8615"/>
                <a:gd name="T64" fmla="*/ 4881 w 6745"/>
                <a:gd name="T65" fmla="*/ 8432 h 8615"/>
                <a:gd name="T66" fmla="*/ 4893 w 6745"/>
                <a:gd name="T67" fmla="*/ 8125 h 8615"/>
                <a:gd name="T68" fmla="*/ 4977 w 6745"/>
                <a:gd name="T69" fmla="*/ 7613 h 8615"/>
                <a:gd name="T70" fmla="*/ 5126 w 6745"/>
                <a:gd name="T71" fmla="*/ 7165 h 8615"/>
                <a:gd name="T72" fmla="*/ 5364 w 6745"/>
                <a:gd name="T73" fmla="*/ 6696 h 8615"/>
                <a:gd name="T74" fmla="*/ 5775 w 6745"/>
                <a:gd name="T75" fmla="*/ 6069 h 8615"/>
                <a:gd name="T76" fmla="*/ 6212 w 6745"/>
                <a:gd name="T77" fmla="*/ 5397 h 8615"/>
                <a:gd name="T78" fmla="*/ 6472 w 6745"/>
                <a:gd name="T79" fmla="*/ 4873 h 8615"/>
                <a:gd name="T80" fmla="*/ 6640 w 6745"/>
                <a:gd name="T81" fmla="*/ 4365 h 8615"/>
                <a:gd name="T82" fmla="*/ 6733 w 6745"/>
                <a:gd name="T83" fmla="*/ 3783 h 8615"/>
                <a:gd name="T84" fmla="*/ 6745 w 6745"/>
                <a:gd name="T85" fmla="*/ 3372 h 8615"/>
                <a:gd name="T86" fmla="*/ 6700 w 6745"/>
                <a:gd name="T87" fmla="*/ 2867 h 8615"/>
                <a:gd name="T88" fmla="*/ 6592 w 6745"/>
                <a:gd name="T89" fmla="*/ 2387 h 8615"/>
                <a:gd name="T90" fmla="*/ 6423 w 6745"/>
                <a:gd name="T91" fmla="*/ 1937 h 8615"/>
                <a:gd name="T92" fmla="*/ 6194 w 6745"/>
                <a:gd name="T93" fmla="*/ 1516 h 8615"/>
                <a:gd name="T94" fmla="*/ 5908 w 6745"/>
                <a:gd name="T95" fmla="*/ 1131 h 8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45" h="8615">
                  <a:moveTo>
                    <a:pt x="5855" y="1070"/>
                  </a:moveTo>
                  <a:lnTo>
                    <a:pt x="5795" y="1006"/>
                  </a:lnTo>
                  <a:lnTo>
                    <a:pt x="5673" y="882"/>
                  </a:lnTo>
                  <a:lnTo>
                    <a:pt x="5546" y="767"/>
                  </a:lnTo>
                  <a:lnTo>
                    <a:pt x="5412" y="659"/>
                  </a:lnTo>
                  <a:lnTo>
                    <a:pt x="5275" y="558"/>
                  </a:lnTo>
                  <a:lnTo>
                    <a:pt x="5131" y="467"/>
                  </a:lnTo>
                  <a:lnTo>
                    <a:pt x="4984" y="383"/>
                  </a:lnTo>
                  <a:lnTo>
                    <a:pt x="4832" y="308"/>
                  </a:lnTo>
                  <a:lnTo>
                    <a:pt x="4675" y="240"/>
                  </a:lnTo>
                  <a:lnTo>
                    <a:pt x="4514" y="180"/>
                  </a:lnTo>
                  <a:lnTo>
                    <a:pt x="4349" y="130"/>
                  </a:lnTo>
                  <a:lnTo>
                    <a:pt x="4179" y="88"/>
                  </a:lnTo>
                  <a:lnTo>
                    <a:pt x="4007" y="53"/>
                  </a:lnTo>
                  <a:lnTo>
                    <a:pt x="3829" y="27"/>
                  </a:lnTo>
                  <a:lnTo>
                    <a:pt x="3649" y="10"/>
                  </a:lnTo>
                  <a:lnTo>
                    <a:pt x="3466" y="1"/>
                  </a:lnTo>
                  <a:lnTo>
                    <a:pt x="3373" y="0"/>
                  </a:lnTo>
                  <a:lnTo>
                    <a:pt x="3279" y="1"/>
                  </a:lnTo>
                  <a:lnTo>
                    <a:pt x="3095" y="10"/>
                  </a:lnTo>
                  <a:lnTo>
                    <a:pt x="2915" y="27"/>
                  </a:lnTo>
                  <a:lnTo>
                    <a:pt x="2738" y="53"/>
                  </a:lnTo>
                  <a:lnTo>
                    <a:pt x="2565" y="88"/>
                  </a:lnTo>
                  <a:lnTo>
                    <a:pt x="2395" y="130"/>
                  </a:lnTo>
                  <a:lnTo>
                    <a:pt x="2230" y="180"/>
                  </a:lnTo>
                  <a:lnTo>
                    <a:pt x="2069" y="240"/>
                  </a:lnTo>
                  <a:lnTo>
                    <a:pt x="1912" y="308"/>
                  </a:lnTo>
                  <a:lnTo>
                    <a:pt x="1760" y="383"/>
                  </a:lnTo>
                  <a:lnTo>
                    <a:pt x="1613" y="467"/>
                  </a:lnTo>
                  <a:lnTo>
                    <a:pt x="1470" y="558"/>
                  </a:lnTo>
                  <a:lnTo>
                    <a:pt x="1332" y="659"/>
                  </a:lnTo>
                  <a:lnTo>
                    <a:pt x="1198" y="767"/>
                  </a:lnTo>
                  <a:lnTo>
                    <a:pt x="1071" y="882"/>
                  </a:lnTo>
                  <a:lnTo>
                    <a:pt x="949" y="1006"/>
                  </a:lnTo>
                  <a:lnTo>
                    <a:pt x="890" y="1070"/>
                  </a:lnTo>
                  <a:lnTo>
                    <a:pt x="837" y="1131"/>
                  </a:lnTo>
                  <a:lnTo>
                    <a:pt x="735" y="1256"/>
                  </a:lnTo>
                  <a:lnTo>
                    <a:pt x="639" y="1385"/>
                  </a:lnTo>
                  <a:lnTo>
                    <a:pt x="550" y="1516"/>
                  </a:lnTo>
                  <a:lnTo>
                    <a:pt x="467" y="1653"/>
                  </a:lnTo>
                  <a:lnTo>
                    <a:pt x="391" y="1793"/>
                  </a:lnTo>
                  <a:lnTo>
                    <a:pt x="321" y="1937"/>
                  </a:lnTo>
                  <a:lnTo>
                    <a:pt x="258" y="2083"/>
                  </a:lnTo>
                  <a:lnTo>
                    <a:pt x="202" y="2234"/>
                  </a:lnTo>
                  <a:lnTo>
                    <a:pt x="152" y="2387"/>
                  </a:lnTo>
                  <a:lnTo>
                    <a:pt x="109" y="2544"/>
                  </a:lnTo>
                  <a:lnTo>
                    <a:pt x="73" y="2703"/>
                  </a:lnTo>
                  <a:lnTo>
                    <a:pt x="44" y="2867"/>
                  </a:lnTo>
                  <a:lnTo>
                    <a:pt x="22" y="3032"/>
                  </a:lnTo>
                  <a:lnTo>
                    <a:pt x="7" y="3200"/>
                  </a:lnTo>
                  <a:lnTo>
                    <a:pt x="0" y="3372"/>
                  </a:lnTo>
                  <a:lnTo>
                    <a:pt x="0" y="3458"/>
                  </a:lnTo>
                  <a:lnTo>
                    <a:pt x="1" y="3570"/>
                  </a:lnTo>
                  <a:lnTo>
                    <a:pt x="11" y="3783"/>
                  </a:lnTo>
                  <a:lnTo>
                    <a:pt x="33" y="3987"/>
                  </a:lnTo>
                  <a:lnTo>
                    <a:pt x="64" y="4180"/>
                  </a:lnTo>
                  <a:lnTo>
                    <a:pt x="104" y="4365"/>
                  </a:lnTo>
                  <a:lnTo>
                    <a:pt x="153" y="4542"/>
                  </a:lnTo>
                  <a:lnTo>
                    <a:pt x="209" y="4710"/>
                  </a:lnTo>
                  <a:lnTo>
                    <a:pt x="272" y="4873"/>
                  </a:lnTo>
                  <a:lnTo>
                    <a:pt x="340" y="5029"/>
                  </a:lnTo>
                  <a:lnTo>
                    <a:pt x="414" y="5180"/>
                  </a:lnTo>
                  <a:lnTo>
                    <a:pt x="532" y="5397"/>
                  </a:lnTo>
                  <a:lnTo>
                    <a:pt x="703" y="5672"/>
                  </a:lnTo>
                  <a:lnTo>
                    <a:pt x="880" y="5938"/>
                  </a:lnTo>
                  <a:lnTo>
                    <a:pt x="969" y="6069"/>
                  </a:lnTo>
                  <a:lnTo>
                    <a:pt x="1055" y="6194"/>
                  </a:lnTo>
                  <a:lnTo>
                    <a:pt x="1222" y="6444"/>
                  </a:lnTo>
                  <a:lnTo>
                    <a:pt x="1380" y="6696"/>
                  </a:lnTo>
                  <a:lnTo>
                    <a:pt x="1489" y="6892"/>
                  </a:lnTo>
                  <a:lnTo>
                    <a:pt x="1556" y="7027"/>
                  </a:lnTo>
                  <a:lnTo>
                    <a:pt x="1619" y="7165"/>
                  </a:lnTo>
                  <a:lnTo>
                    <a:pt x="1675" y="7309"/>
                  </a:lnTo>
                  <a:lnTo>
                    <a:pt x="1724" y="7458"/>
                  </a:lnTo>
                  <a:lnTo>
                    <a:pt x="1768" y="7613"/>
                  </a:lnTo>
                  <a:lnTo>
                    <a:pt x="1804" y="7776"/>
                  </a:lnTo>
                  <a:lnTo>
                    <a:pt x="1831" y="7946"/>
                  </a:lnTo>
                  <a:lnTo>
                    <a:pt x="1851" y="8125"/>
                  </a:lnTo>
                  <a:lnTo>
                    <a:pt x="1861" y="8313"/>
                  </a:lnTo>
                  <a:lnTo>
                    <a:pt x="1862" y="8412"/>
                  </a:lnTo>
                  <a:lnTo>
                    <a:pt x="1863" y="8431"/>
                  </a:lnTo>
                  <a:lnTo>
                    <a:pt x="1870" y="8471"/>
                  </a:lnTo>
                  <a:lnTo>
                    <a:pt x="1885" y="8507"/>
                  </a:lnTo>
                  <a:lnTo>
                    <a:pt x="1908" y="8540"/>
                  </a:lnTo>
                  <a:lnTo>
                    <a:pt x="1922" y="8555"/>
                  </a:lnTo>
                  <a:lnTo>
                    <a:pt x="1937" y="8568"/>
                  </a:lnTo>
                  <a:lnTo>
                    <a:pt x="1971" y="8591"/>
                  </a:lnTo>
                  <a:lnTo>
                    <a:pt x="2009" y="8606"/>
                  </a:lnTo>
                  <a:lnTo>
                    <a:pt x="2048" y="8613"/>
                  </a:lnTo>
                  <a:lnTo>
                    <a:pt x="2069" y="8615"/>
                  </a:lnTo>
                  <a:lnTo>
                    <a:pt x="4675" y="8615"/>
                  </a:lnTo>
                  <a:lnTo>
                    <a:pt x="4697" y="8613"/>
                  </a:lnTo>
                  <a:lnTo>
                    <a:pt x="4738" y="8605"/>
                  </a:lnTo>
                  <a:lnTo>
                    <a:pt x="4775" y="8590"/>
                  </a:lnTo>
                  <a:lnTo>
                    <a:pt x="4807" y="8568"/>
                  </a:lnTo>
                  <a:lnTo>
                    <a:pt x="4835" y="8540"/>
                  </a:lnTo>
                  <a:lnTo>
                    <a:pt x="4858" y="8508"/>
                  </a:lnTo>
                  <a:lnTo>
                    <a:pt x="4874" y="8472"/>
                  </a:lnTo>
                  <a:lnTo>
                    <a:pt x="4881" y="8432"/>
                  </a:lnTo>
                  <a:lnTo>
                    <a:pt x="4883" y="8412"/>
                  </a:lnTo>
                  <a:lnTo>
                    <a:pt x="4884" y="8313"/>
                  </a:lnTo>
                  <a:lnTo>
                    <a:pt x="4893" y="8125"/>
                  </a:lnTo>
                  <a:lnTo>
                    <a:pt x="4913" y="7946"/>
                  </a:lnTo>
                  <a:lnTo>
                    <a:pt x="4940" y="7776"/>
                  </a:lnTo>
                  <a:lnTo>
                    <a:pt x="4977" y="7613"/>
                  </a:lnTo>
                  <a:lnTo>
                    <a:pt x="5020" y="7458"/>
                  </a:lnTo>
                  <a:lnTo>
                    <a:pt x="5069" y="7309"/>
                  </a:lnTo>
                  <a:lnTo>
                    <a:pt x="5126" y="7165"/>
                  </a:lnTo>
                  <a:lnTo>
                    <a:pt x="5188" y="7026"/>
                  </a:lnTo>
                  <a:lnTo>
                    <a:pt x="5255" y="6892"/>
                  </a:lnTo>
                  <a:lnTo>
                    <a:pt x="5364" y="6696"/>
                  </a:lnTo>
                  <a:lnTo>
                    <a:pt x="5522" y="6444"/>
                  </a:lnTo>
                  <a:lnTo>
                    <a:pt x="5689" y="6194"/>
                  </a:lnTo>
                  <a:lnTo>
                    <a:pt x="5775" y="6069"/>
                  </a:lnTo>
                  <a:lnTo>
                    <a:pt x="5864" y="5938"/>
                  </a:lnTo>
                  <a:lnTo>
                    <a:pt x="6041" y="5672"/>
                  </a:lnTo>
                  <a:lnTo>
                    <a:pt x="6212" y="5397"/>
                  </a:lnTo>
                  <a:lnTo>
                    <a:pt x="6330" y="5180"/>
                  </a:lnTo>
                  <a:lnTo>
                    <a:pt x="6404" y="5029"/>
                  </a:lnTo>
                  <a:lnTo>
                    <a:pt x="6472" y="4873"/>
                  </a:lnTo>
                  <a:lnTo>
                    <a:pt x="6535" y="4710"/>
                  </a:lnTo>
                  <a:lnTo>
                    <a:pt x="6591" y="4542"/>
                  </a:lnTo>
                  <a:lnTo>
                    <a:pt x="6640" y="4365"/>
                  </a:lnTo>
                  <a:lnTo>
                    <a:pt x="6680" y="4180"/>
                  </a:lnTo>
                  <a:lnTo>
                    <a:pt x="6711" y="3987"/>
                  </a:lnTo>
                  <a:lnTo>
                    <a:pt x="6733" y="3783"/>
                  </a:lnTo>
                  <a:lnTo>
                    <a:pt x="6743" y="3570"/>
                  </a:lnTo>
                  <a:lnTo>
                    <a:pt x="6745" y="3458"/>
                  </a:lnTo>
                  <a:lnTo>
                    <a:pt x="6745" y="3372"/>
                  </a:lnTo>
                  <a:lnTo>
                    <a:pt x="6737" y="3200"/>
                  </a:lnTo>
                  <a:lnTo>
                    <a:pt x="6722" y="3032"/>
                  </a:lnTo>
                  <a:lnTo>
                    <a:pt x="6700" y="2867"/>
                  </a:lnTo>
                  <a:lnTo>
                    <a:pt x="6671" y="2703"/>
                  </a:lnTo>
                  <a:lnTo>
                    <a:pt x="6635" y="2544"/>
                  </a:lnTo>
                  <a:lnTo>
                    <a:pt x="6592" y="2387"/>
                  </a:lnTo>
                  <a:lnTo>
                    <a:pt x="6543" y="2234"/>
                  </a:lnTo>
                  <a:lnTo>
                    <a:pt x="6486" y="2083"/>
                  </a:lnTo>
                  <a:lnTo>
                    <a:pt x="6423" y="1937"/>
                  </a:lnTo>
                  <a:lnTo>
                    <a:pt x="6354" y="1793"/>
                  </a:lnTo>
                  <a:lnTo>
                    <a:pt x="6277" y="1653"/>
                  </a:lnTo>
                  <a:lnTo>
                    <a:pt x="6194" y="1516"/>
                  </a:lnTo>
                  <a:lnTo>
                    <a:pt x="6105" y="1385"/>
                  </a:lnTo>
                  <a:lnTo>
                    <a:pt x="6009" y="1256"/>
                  </a:lnTo>
                  <a:lnTo>
                    <a:pt x="5908" y="1131"/>
                  </a:lnTo>
                  <a:lnTo>
                    <a:pt x="5855" y="1070"/>
                  </a:ln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072099D0-41AD-48B7-A143-16CEBCA97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1911350"/>
              <a:ext cx="1879600" cy="2476500"/>
            </a:xfrm>
            <a:custGeom>
              <a:avLst/>
              <a:gdLst>
                <a:gd name="T0" fmla="*/ 4935 w 5918"/>
                <a:gd name="T1" fmla="*/ 5559 h 7802"/>
                <a:gd name="T2" fmla="*/ 4609 w 5918"/>
                <a:gd name="T3" fmla="*/ 6059 h 7802"/>
                <a:gd name="T4" fmla="*/ 4426 w 5918"/>
                <a:gd name="T5" fmla="*/ 6395 h 7802"/>
                <a:gd name="T6" fmla="*/ 4298 w 5918"/>
                <a:gd name="T7" fmla="*/ 6684 h 7802"/>
                <a:gd name="T8" fmla="*/ 4192 w 5918"/>
                <a:gd name="T9" fmla="*/ 6995 h 7802"/>
                <a:gd name="T10" fmla="*/ 4113 w 5918"/>
                <a:gd name="T11" fmla="*/ 7334 h 7802"/>
                <a:gd name="T12" fmla="*/ 4067 w 5918"/>
                <a:gd name="T13" fmla="*/ 7704 h 7802"/>
                <a:gd name="T14" fmla="*/ 1858 w 5918"/>
                <a:gd name="T15" fmla="*/ 7802 h 7802"/>
                <a:gd name="T16" fmla="*/ 1833 w 5918"/>
                <a:gd name="T17" fmla="*/ 7514 h 7802"/>
                <a:gd name="T18" fmla="*/ 1769 w 5918"/>
                <a:gd name="T19" fmla="*/ 7160 h 7802"/>
                <a:gd name="T20" fmla="*/ 1677 w 5918"/>
                <a:gd name="T21" fmla="*/ 6836 h 7802"/>
                <a:gd name="T22" fmla="*/ 1559 w 5918"/>
                <a:gd name="T23" fmla="*/ 6537 h 7802"/>
                <a:gd name="T24" fmla="*/ 1422 w 5918"/>
                <a:gd name="T25" fmla="*/ 6258 h 7802"/>
                <a:gd name="T26" fmla="*/ 1149 w 5918"/>
                <a:gd name="T27" fmla="*/ 5805 h 7802"/>
                <a:gd name="T28" fmla="*/ 900 w 5918"/>
                <a:gd name="T29" fmla="*/ 5437 h 7802"/>
                <a:gd name="T30" fmla="*/ 644 w 5918"/>
                <a:gd name="T31" fmla="*/ 5058 h 7802"/>
                <a:gd name="T32" fmla="*/ 376 w 5918"/>
                <a:gd name="T33" fmla="*/ 4601 h 7802"/>
                <a:gd name="T34" fmla="*/ 245 w 5918"/>
                <a:gd name="T35" fmla="*/ 4323 h 7802"/>
                <a:gd name="T36" fmla="*/ 139 w 5918"/>
                <a:gd name="T37" fmla="*/ 4023 h 7802"/>
                <a:gd name="T38" fmla="*/ 59 w 5918"/>
                <a:gd name="T39" fmla="*/ 3699 h 7802"/>
                <a:gd name="T40" fmla="*/ 11 w 5918"/>
                <a:gd name="T41" fmla="*/ 3343 h 7802"/>
                <a:gd name="T42" fmla="*/ 0 w 5918"/>
                <a:gd name="T43" fmla="*/ 3052 h 7802"/>
                <a:gd name="T44" fmla="*/ 7 w 5918"/>
                <a:gd name="T45" fmla="*/ 2836 h 7802"/>
                <a:gd name="T46" fmla="*/ 36 w 5918"/>
                <a:gd name="T47" fmla="*/ 2550 h 7802"/>
                <a:gd name="T48" fmla="*/ 90 w 5918"/>
                <a:gd name="T49" fmla="*/ 2268 h 7802"/>
                <a:gd name="T50" fmla="*/ 167 w 5918"/>
                <a:gd name="T51" fmla="*/ 1993 h 7802"/>
                <a:gd name="T52" fmla="*/ 266 w 5918"/>
                <a:gd name="T53" fmla="*/ 1727 h 7802"/>
                <a:gd name="T54" fmla="*/ 389 w 5918"/>
                <a:gd name="T55" fmla="*/ 1471 h 7802"/>
                <a:gd name="T56" fmla="*/ 536 w 5918"/>
                <a:gd name="T57" fmla="*/ 1229 h 7802"/>
                <a:gd name="T58" fmla="*/ 706 w 5918"/>
                <a:gd name="T59" fmla="*/ 1002 h 7802"/>
                <a:gd name="T60" fmla="*/ 897 w 5918"/>
                <a:gd name="T61" fmla="*/ 793 h 7802"/>
                <a:gd name="T62" fmla="*/ 1112 w 5918"/>
                <a:gd name="T63" fmla="*/ 604 h 7802"/>
                <a:gd name="T64" fmla="*/ 1349 w 5918"/>
                <a:gd name="T65" fmla="*/ 435 h 7802"/>
                <a:gd name="T66" fmla="*/ 1608 w 5918"/>
                <a:gd name="T67" fmla="*/ 292 h 7802"/>
                <a:gd name="T68" fmla="*/ 1890 w 5918"/>
                <a:gd name="T69" fmla="*/ 175 h 7802"/>
                <a:gd name="T70" fmla="*/ 2195 w 5918"/>
                <a:gd name="T71" fmla="*/ 85 h 7802"/>
                <a:gd name="T72" fmla="*/ 2521 w 5918"/>
                <a:gd name="T73" fmla="*/ 27 h 7802"/>
                <a:gd name="T74" fmla="*/ 2869 w 5918"/>
                <a:gd name="T75" fmla="*/ 1 h 7802"/>
                <a:gd name="T76" fmla="*/ 3049 w 5918"/>
                <a:gd name="T77" fmla="*/ 1 h 7802"/>
                <a:gd name="T78" fmla="*/ 3398 w 5918"/>
                <a:gd name="T79" fmla="*/ 27 h 7802"/>
                <a:gd name="T80" fmla="*/ 3723 w 5918"/>
                <a:gd name="T81" fmla="*/ 85 h 7802"/>
                <a:gd name="T82" fmla="*/ 4028 w 5918"/>
                <a:gd name="T83" fmla="*/ 175 h 7802"/>
                <a:gd name="T84" fmla="*/ 4310 w 5918"/>
                <a:gd name="T85" fmla="*/ 292 h 7802"/>
                <a:gd name="T86" fmla="*/ 4569 w 5918"/>
                <a:gd name="T87" fmla="*/ 435 h 7802"/>
                <a:gd name="T88" fmla="*/ 4807 w 5918"/>
                <a:gd name="T89" fmla="*/ 604 h 7802"/>
                <a:gd name="T90" fmla="*/ 5021 w 5918"/>
                <a:gd name="T91" fmla="*/ 793 h 7802"/>
                <a:gd name="T92" fmla="*/ 5213 w 5918"/>
                <a:gd name="T93" fmla="*/ 1002 h 7802"/>
                <a:gd name="T94" fmla="*/ 5382 w 5918"/>
                <a:gd name="T95" fmla="*/ 1229 h 7802"/>
                <a:gd name="T96" fmla="*/ 5529 w 5918"/>
                <a:gd name="T97" fmla="*/ 1471 h 7802"/>
                <a:gd name="T98" fmla="*/ 5652 w 5918"/>
                <a:gd name="T99" fmla="*/ 1727 h 7802"/>
                <a:gd name="T100" fmla="*/ 5752 w 5918"/>
                <a:gd name="T101" fmla="*/ 1993 h 7802"/>
                <a:gd name="T102" fmla="*/ 5828 w 5918"/>
                <a:gd name="T103" fmla="*/ 2268 h 7802"/>
                <a:gd name="T104" fmla="*/ 5882 w 5918"/>
                <a:gd name="T105" fmla="*/ 2550 h 7802"/>
                <a:gd name="T106" fmla="*/ 5911 w 5918"/>
                <a:gd name="T107" fmla="*/ 2836 h 7802"/>
                <a:gd name="T108" fmla="*/ 5918 w 5918"/>
                <a:gd name="T109" fmla="*/ 3052 h 7802"/>
                <a:gd name="T110" fmla="*/ 5907 w 5918"/>
                <a:gd name="T111" fmla="*/ 3343 h 7802"/>
                <a:gd name="T112" fmla="*/ 5860 w 5918"/>
                <a:gd name="T113" fmla="*/ 3699 h 7802"/>
                <a:gd name="T114" fmla="*/ 5780 w 5918"/>
                <a:gd name="T115" fmla="*/ 4023 h 7802"/>
                <a:gd name="T116" fmla="*/ 5673 w 5918"/>
                <a:gd name="T117" fmla="*/ 4323 h 7802"/>
                <a:gd name="T118" fmla="*/ 5542 w 5918"/>
                <a:gd name="T119" fmla="*/ 4601 h 7802"/>
                <a:gd name="T120" fmla="*/ 5274 w 5918"/>
                <a:gd name="T121" fmla="*/ 5058 h 7802"/>
                <a:gd name="T122" fmla="*/ 5018 w 5918"/>
                <a:gd name="T123" fmla="*/ 5437 h 7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8" h="7802">
                  <a:moveTo>
                    <a:pt x="5018" y="5437"/>
                  </a:moveTo>
                  <a:lnTo>
                    <a:pt x="4935" y="5559"/>
                  </a:lnTo>
                  <a:lnTo>
                    <a:pt x="4769" y="5805"/>
                  </a:lnTo>
                  <a:lnTo>
                    <a:pt x="4609" y="6059"/>
                  </a:lnTo>
                  <a:lnTo>
                    <a:pt x="4497" y="6258"/>
                  </a:lnTo>
                  <a:lnTo>
                    <a:pt x="4426" y="6395"/>
                  </a:lnTo>
                  <a:lnTo>
                    <a:pt x="4359" y="6537"/>
                  </a:lnTo>
                  <a:lnTo>
                    <a:pt x="4298" y="6684"/>
                  </a:lnTo>
                  <a:lnTo>
                    <a:pt x="4242" y="6836"/>
                  </a:lnTo>
                  <a:lnTo>
                    <a:pt x="4192" y="6995"/>
                  </a:lnTo>
                  <a:lnTo>
                    <a:pt x="4149" y="7160"/>
                  </a:lnTo>
                  <a:lnTo>
                    <a:pt x="4113" y="7334"/>
                  </a:lnTo>
                  <a:lnTo>
                    <a:pt x="4085" y="7514"/>
                  </a:lnTo>
                  <a:lnTo>
                    <a:pt x="4067" y="7704"/>
                  </a:lnTo>
                  <a:lnTo>
                    <a:pt x="4060" y="7802"/>
                  </a:lnTo>
                  <a:lnTo>
                    <a:pt x="1858" y="7802"/>
                  </a:lnTo>
                  <a:lnTo>
                    <a:pt x="1851" y="7704"/>
                  </a:lnTo>
                  <a:lnTo>
                    <a:pt x="1833" y="7514"/>
                  </a:lnTo>
                  <a:lnTo>
                    <a:pt x="1805" y="7334"/>
                  </a:lnTo>
                  <a:lnTo>
                    <a:pt x="1769" y="7160"/>
                  </a:lnTo>
                  <a:lnTo>
                    <a:pt x="1726" y="6995"/>
                  </a:lnTo>
                  <a:lnTo>
                    <a:pt x="1677" y="6836"/>
                  </a:lnTo>
                  <a:lnTo>
                    <a:pt x="1620" y="6684"/>
                  </a:lnTo>
                  <a:lnTo>
                    <a:pt x="1559" y="6537"/>
                  </a:lnTo>
                  <a:lnTo>
                    <a:pt x="1493" y="6395"/>
                  </a:lnTo>
                  <a:lnTo>
                    <a:pt x="1422" y="6258"/>
                  </a:lnTo>
                  <a:lnTo>
                    <a:pt x="1309" y="6059"/>
                  </a:lnTo>
                  <a:lnTo>
                    <a:pt x="1149" y="5805"/>
                  </a:lnTo>
                  <a:lnTo>
                    <a:pt x="983" y="5559"/>
                  </a:lnTo>
                  <a:lnTo>
                    <a:pt x="900" y="5437"/>
                  </a:lnTo>
                  <a:lnTo>
                    <a:pt x="814" y="5311"/>
                  </a:lnTo>
                  <a:lnTo>
                    <a:pt x="644" y="5058"/>
                  </a:lnTo>
                  <a:lnTo>
                    <a:pt x="485" y="4801"/>
                  </a:lnTo>
                  <a:lnTo>
                    <a:pt x="376" y="4601"/>
                  </a:lnTo>
                  <a:lnTo>
                    <a:pt x="308" y="4464"/>
                  </a:lnTo>
                  <a:lnTo>
                    <a:pt x="245" y="4323"/>
                  </a:lnTo>
                  <a:lnTo>
                    <a:pt x="188" y="4176"/>
                  </a:lnTo>
                  <a:lnTo>
                    <a:pt x="139" y="4023"/>
                  </a:lnTo>
                  <a:lnTo>
                    <a:pt x="94" y="3865"/>
                  </a:lnTo>
                  <a:lnTo>
                    <a:pt x="59" y="3699"/>
                  </a:lnTo>
                  <a:lnTo>
                    <a:pt x="31" y="3525"/>
                  </a:lnTo>
                  <a:lnTo>
                    <a:pt x="11" y="3343"/>
                  </a:lnTo>
                  <a:lnTo>
                    <a:pt x="1" y="3152"/>
                  </a:lnTo>
                  <a:lnTo>
                    <a:pt x="0" y="3052"/>
                  </a:lnTo>
                  <a:lnTo>
                    <a:pt x="0" y="2980"/>
                  </a:lnTo>
                  <a:lnTo>
                    <a:pt x="7" y="2836"/>
                  </a:lnTo>
                  <a:lnTo>
                    <a:pt x="19" y="2693"/>
                  </a:lnTo>
                  <a:lnTo>
                    <a:pt x="36" y="2550"/>
                  </a:lnTo>
                  <a:lnTo>
                    <a:pt x="60" y="2409"/>
                  </a:lnTo>
                  <a:lnTo>
                    <a:pt x="90" y="2268"/>
                  </a:lnTo>
                  <a:lnTo>
                    <a:pt x="126" y="2130"/>
                  </a:lnTo>
                  <a:lnTo>
                    <a:pt x="167" y="1993"/>
                  </a:lnTo>
                  <a:lnTo>
                    <a:pt x="213" y="1859"/>
                  </a:lnTo>
                  <a:lnTo>
                    <a:pt x="266" y="1727"/>
                  </a:lnTo>
                  <a:lnTo>
                    <a:pt x="325" y="1598"/>
                  </a:lnTo>
                  <a:lnTo>
                    <a:pt x="389" y="1471"/>
                  </a:lnTo>
                  <a:lnTo>
                    <a:pt x="460" y="1349"/>
                  </a:lnTo>
                  <a:lnTo>
                    <a:pt x="536" y="1229"/>
                  </a:lnTo>
                  <a:lnTo>
                    <a:pt x="618" y="1114"/>
                  </a:lnTo>
                  <a:lnTo>
                    <a:pt x="706" y="1002"/>
                  </a:lnTo>
                  <a:lnTo>
                    <a:pt x="798" y="896"/>
                  </a:lnTo>
                  <a:lnTo>
                    <a:pt x="897" y="793"/>
                  </a:lnTo>
                  <a:lnTo>
                    <a:pt x="1001" y="696"/>
                  </a:lnTo>
                  <a:lnTo>
                    <a:pt x="1112" y="604"/>
                  </a:lnTo>
                  <a:lnTo>
                    <a:pt x="1227" y="516"/>
                  </a:lnTo>
                  <a:lnTo>
                    <a:pt x="1349" y="435"/>
                  </a:lnTo>
                  <a:lnTo>
                    <a:pt x="1476" y="361"/>
                  </a:lnTo>
                  <a:lnTo>
                    <a:pt x="1608" y="292"/>
                  </a:lnTo>
                  <a:lnTo>
                    <a:pt x="1747" y="230"/>
                  </a:lnTo>
                  <a:lnTo>
                    <a:pt x="1890" y="175"/>
                  </a:lnTo>
                  <a:lnTo>
                    <a:pt x="2039" y="127"/>
                  </a:lnTo>
                  <a:lnTo>
                    <a:pt x="2195" y="85"/>
                  </a:lnTo>
                  <a:lnTo>
                    <a:pt x="2355" y="52"/>
                  </a:lnTo>
                  <a:lnTo>
                    <a:pt x="2521" y="27"/>
                  </a:lnTo>
                  <a:lnTo>
                    <a:pt x="2692" y="10"/>
                  </a:lnTo>
                  <a:lnTo>
                    <a:pt x="2869" y="1"/>
                  </a:lnTo>
                  <a:lnTo>
                    <a:pt x="2960" y="0"/>
                  </a:lnTo>
                  <a:lnTo>
                    <a:pt x="3049" y="1"/>
                  </a:lnTo>
                  <a:lnTo>
                    <a:pt x="3226" y="10"/>
                  </a:lnTo>
                  <a:lnTo>
                    <a:pt x="3398" y="27"/>
                  </a:lnTo>
                  <a:lnTo>
                    <a:pt x="3563" y="52"/>
                  </a:lnTo>
                  <a:lnTo>
                    <a:pt x="3723" y="85"/>
                  </a:lnTo>
                  <a:lnTo>
                    <a:pt x="3879" y="127"/>
                  </a:lnTo>
                  <a:lnTo>
                    <a:pt x="4028" y="175"/>
                  </a:lnTo>
                  <a:lnTo>
                    <a:pt x="4171" y="230"/>
                  </a:lnTo>
                  <a:lnTo>
                    <a:pt x="4310" y="292"/>
                  </a:lnTo>
                  <a:lnTo>
                    <a:pt x="4443" y="361"/>
                  </a:lnTo>
                  <a:lnTo>
                    <a:pt x="4569" y="435"/>
                  </a:lnTo>
                  <a:lnTo>
                    <a:pt x="4691" y="516"/>
                  </a:lnTo>
                  <a:lnTo>
                    <a:pt x="4807" y="604"/>
                  </a:lnTo>
                  <a:lnTo>
                    <a:pt x="4917" y="696"/>
                  </a:lnTo>
                  <a:lnTo>
                    <a:pt x="5021" y="793"/>
                  </a:lnTo>
                  <a:lnTo>
                    <a:pt x="5120" y="896"/>
                  </a:lnTo>
                  <a:lnTo>
                    <a:pt x="5213" y="1002"/>
                  </a:lnTo>
                  <a:lnTo>
                    <a:pt x="5300" y="1114"/>
                  </a:lnTo>
                  <a:lnTo>
                    <a:pt x="5382" y="1229"/>
                  </a:lnTo>
                  <a:lnTo>
                    <a:pt x="5458" y="1349"/>
                  </a:lnTo>
                  <a:lnTo>
                    <a:pt x="5529" y="1471"/>
                  </a:lnTo>
                  <a:lnTo>
                    <a:pt x="5593" y="1598"/>
                  </a:lnTo>
                  <a:lnTo>
                    <a:pt x="5652" y="1727"/>
                  </a:lnTo>
                  <a:lnTo>
                    <a:pt x="5705" y="1859"/>
                  </a:lnTo>
                  <a:lnTo>
                    <a:pt x="5752" y="1993"/>
                  </a:lnTo>
                  <a:lnTo>
                    <a:pt x="5793" y="2130"/>
                  </a:lnTo>
                  <a:lnTo>
                    <a:pt x="5828" y="2268"/>
                  </a:lnTo>
                  <a:lnTo>
                    <a:pt x="5858" y="2409"/>
                  </a:lnTo>
                  <a:lnTo>
                    <a:pt x="5882" y="2550"/>
                  </a:lnTo>
                  <a:lnTo>
                    <a:pt x="5900" y="2693"/>
                  </a:lnTo>
                  <a:lnTo>
                    <a:pt x="5911" y="2836"/>
                  </a:lnTo>
                  <a:lnTo>
                    <a:pt x="5918" y="2980"/>
                  </a:lnTo>
                  <a:lnTo>
                    <a:pt x="5918" y="3052"/>
                  </a:lnTo>
                  <a:lnTo>
                    <a:pt x="5917" y="3152"/>
                  </a:lnTo>
                  <a:lnTo>
                    <a:pt x="5907" y="3343"/>
                  </a:lnTo>
                  <a:lnTo>
                    <a:pt x="5888" y="3525"/>
                  </a:lnTo>
                  <a:lnTo>
                    <a:pt x="5860" y="3699"/>
                  </a:lnTo>
                  <a:lnTo>
                    <a:pt x="5824" y="3865"/>
                  </a:lnTo>
                  <a:lnTo>
                    <a:pt x="5780" y="4023"/>
                  </a:lnTo>
                  <a:lnTo>
                    <a:pt x="5730" y="4176"/>
                  </a:lnTo>
                  <a:lnTo>
                    <a:pt x="5673" y="4323"/>
                  </a:lnTo>
                  <a:lnTo>
                    <a:pt x="5610" y="4464"/>
                  </a:lnTo>
                  <a:lnTo>
                    <a:pt x="5542" y="4601"/>
                  </a:lnTo>
                  <a:lnTo>
                    <a:pt x="5433" y="4801"/>
                  </a:lnTo>
                  <a:lnTo>
                    <a:pt x="5274" y="5058"/>
                  </a:lnTo>
                  <a:lnTo>
                    <a:pt x="5105" y="5311"/>
                  </a:lnTo>
                  <a:lnTo>
                    <a:pt x="5018" y="5437"/>
                  </a:lnTo>
                  <a:lnTo>
                    <a:pt x="5018" y="54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E0EEC8E-37D7-4E04-8FD3-2C24F5AD7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4579938"/>
              <a:ext cx="958850" cy="128588"/>
            </a:xfrm>
            <a:custGeom>
              <a:avLst/>
              <a:gdLst>
                <a:gd name="T0" fmla="*/ 2813 w 3021"/>
                <a:gd name="T1" fmla="*/ 405 h 405"/>
                <a:gd name="T2" fmla="*/ 207 w 3021"/>
                <a:gd name="T3" fmla="*/ 405 h 405"/>
                <a:gd name="T4" fmla="*/ 185 w 3021"/>
                <a:gd name="T5" fmla="*/ 404 h 405"/>
                <a:gd name="T6" fmla="*/ 144 w 3021"/>
                <a:gd name="T7" fmla="*/ 397 h 405"/>
                <a:gd name="T8" fmla="*/ 108 w 3021"/>
                <a:gd name="T9" fmla="*/ 382 h 405"/>
                <a:gd name="T10" fmla="*/ 75 w 3021"/>
                <a:gd name="T11" fmla="*/ 359 h 405"/>
                <a:gd name="T12" fmla="*/ 47 w 3021"/>
                <a:gd name="T13" fmla="*/ 332 h 405"/>
                <a:gd name="T14" fmla="*/ 24 w 3021"/>
                <a:gd name="T15" fmla="*/ 300 h 405"/>
                <a:gd name="T16" fmla="*/ 8 w 3021"/>
                <a:gd name="T17" fmla="*/ 263 h 405"/>
                <a:gd name="T18" fmla="*/ 1 w 3021"/>
                <a:gd name="T19" fmla="*/ 224 h 405"/>
                <a:gd name="T20" fmla="*/ 0 w 3021"/>
                <a:gd name="T21" fmla="*/ 202 h 405"/>
                <a:gd name="T22" fmla="*/ 1 w 3021"/>
                <a:gd name="T23" fmla="*/ 182 h 405"/>
                <a:gd name="T24" fmla="*/ 8 w 3021"/>
                <a:gd name="T25" fmla="*/ 142 h 405"/>
                <a:gd name="T26" fmla="*/ 24 w 3021"/>
                <a:gd name="T27" fmla="*/ 106 h 405"/>
                <a:gd name="T28" fmla="*/ 47 w 3021"/>
                <a:gd name="T29" fmla="*/ 74 h 405"/>
                <a:gd name="T30" fmla="*/ 75 w 3021"/>
                <a:gd name="T31" fmla="*/ 46 h 405"/>
                <a:gd name="T32" fmla="*/ 108 w 3021"/>
                <a:gd name="T33" fmla="*/ 24 h 405"/>
                <a:gd name="T34" fmla="*/ 144 w 3021"/>
                <a:gd name="T35" fmla="*/ 9 h 405"/>
                <a:gd name="T36" fmla="*/ 185 w 3021"/>
                <a:gd name="T37" fmla="*/ 0 h 405"/>
                <a:gd name="T38" fmla="*/ 207 w 3021"/>
                <a:gd name="T39" fmla="*/ 0 h 405"/>
                <a:gd name="T40" fmla="*/ 2813 w 3021"/>
                <a:gd name="T41" fmla="*/ 0 h 405"/>
                <a:gd name="T42" fmla="*/ 2835 w 3021"/>
                <a:gd name="T43" fmla="*/ 0 h 405"/>
                <a:gd name="T44" fmla="*/ 2876 w 3021"/>
                <a:gd name="T45" fmla="*/ 9 h 405"/>
                <a:gd name="T46" fmla="*/ 2913 w 3021"/>
                <a:gd name="T47" fmla="*/ 24 h 405"/>
                <a:gd name="T48" fmla="*/ 2945 w 3021"/>
                <a:gd name="T49" fmla="*/ 46 h 405"/>
                <a:gd name="T50" fmla="*/ 2973 w 3021"/>
                <a:gd name="T51" fmla="*/ 74 h 405"/>
                <a:gd name="T52" fmla="*/ 2996 w 3021"/>
                <a:gd name="T53" fmla="*/ 106 h 405"/>
                <a:gd name="T54" fmla="*/ 3012 w 3021"/>
                <a:gd name="T55" fmla="*/ 142 h 405"/>
                <a:gd name="T56" fmla="*/ 3019 w 3021"/>
                <a:gd name="T57" fmla="*/ 182 h 405"/>
                <a:gd name="T58" fmla="*/ 3021 w 3021"/>
                <a:gd name="T59" fmla="*/ 202 h 405"/>
                <a:gd name="T60" fmla="*/ 3019 w 3021"/>
                <a:gd name="T61" fmla="*/ 224 h 405"/>
                <a:gd name="T62" fmla="*/ 3012 w 3021"/>
                <a:gd name="T63" fmla="*/ 263 h 405"/>
                <a:gd name="T64" fmla="*/ 2996 w 3021"/>
                <a:gd name="T65" fmla="*/ 300 h 405"/>
                <a:gd name="T66" fmla="*/ 2973 w 3021"/>
                <a:gd name="T67" fmla="*/ 332 h 405"/>
                <a:gd name="T68" fmla="*/ 2945 w 3021"/>
                <a:gd name="T69" fmla="*/ 359 h 405"/>
                <a:gd name="T70" fmla="*/ 2913 w 3021"/>
                <a:gd name="T71" fmla="*/ 382 h 405"/>
                <a:gd name="T72" fmla="*/ 2876 w 3021"/>
                <a:gd name="T73" fmla="*/ 397 h 405"/>
                <a:gd name="T74" fmla="*/ 2835 w 3021"/>
                <a:gd name="T75" fmla="*/ 404 h 405"/>
                <a:gd name="T76" fmla="*/ 2813 w 3021"/>
                <a:gd name="T77" fmla="*/ 405 h 405"/>
                <a:gd name="T78" fmla="*/ 2813 w 3021"/>
                <a:gd name="T79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1" h="405">
                  <a:moveTo>
                    <a:pt x="2813" y="405"/>
                  </a:moveTo>
                  <a:lnTo>
                    <a:pt x="207" y="405"/>
                  </a:lnTo>
                  <a:lnTo>
                    <a:pt x="185" y="404"/>
                  </a:lnTo>
                  <a:lnTo>
                    <a:pt x="144" y="397"/>
                  </a:lnTo>
                  <a:lnTo>
                    <a:pt x="108" y="382"/>
                  </a:lnTo>
                  <a:lnTo>
                    <a:pt x="75" y="359"/>
                  </a:lnTo>
                  <a:lnTo>
                    <a:pt x="47" y="332"/>
                  </a:lnTo>
                  <a:lnTo>
                    <a:pt x="24" y="300"/>
                  </a:lnTo>
                  <a:lnTo>
                    <a:pt x="8" y="263"/>
                  </a:lnTo>
                  <a:lnTo>
                    <a:pt x="1" y="224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8" y="142"/>
                  </a:lnTo>
                  <a:lnTo>
                    <a:pt x="24" y="106"/>
                  </a:lnTo>
                  <a:lnTo>
                    <a:pt x="47" y="74"/>
                  </a:lnTo>
                  <a:lnTo>
                    <a:pt x="75" y="46"/>
                  </a:lnTo>
                  <a:lnTo>
                    <a:pt x="108" y="24"/>
                  </a:lnTo>
                  <a:lnTo>
                    <a:pt x="144" y="9"/>
                  </a:lnTo>
                  <a:lnTo>
                    <a:pt x="185" y="0"/>
                  </a:lnTo>
                  <a:lnTo>
                    <a:pt x="207" y="0"/>
                  </a:lnTo>
                  <a:lnTo>
                    <a:pt x="2813" y="0"/>
                  </a:lnTo>
                  <a:lnTo>
                    <a:pt x="2835" y="0"/>
                  </a:lnTo>
                  <a:lnTo>
                    <a:pt x="2876" y="9"/>
                  </a:lnTo>
                  <a:lnTo>
                    <a:pt x="2913" y="24"/>
                  </a:lnTo>
                  <a:lnTo>
                    <a:pt x="2945" y="46"/>
                  </a:lnTo>
                  <a:lnTo>
                    <a:pt x="2973" y="74"/>
                  </a:lnTo>
                  <a:lnTo>
                    <a:pt x="2996" y="106"/>
                  </a:lnTo>
                  <a:lnTo>
                    <a:pt x="3012" y="142"/>
                  </a:lnTo>
                  <a:lnTo>
                    <a:pt x="3019" y="182"/>
                  </a:lnTo>
                  <a:lnTo>
                    <a:pt x="3021" y="202"/>
                  </a:lnTo>
                  <a:lnTo>
                    <a:pt x="3019" y="224"/>
                  </a:lnTo>
                  <a:lnTo>
                    <a:pt x="3012" y="263"/>
                  </a:lnTo>
                  <a:lnTo>
                    <a:pt x="2996" y="300"/>
                  </a:lnTo>
                  <a:lnTo>
                    <a:pt x="2973" y="332"/>
                  </a:lnTo>
                  <a:lnTo>
                    <a:pt x="2945" y="359"/>
                  </a:lnTo>
                  <a:lnTo>
                    <a:pt x="2913" y="382"/>
                  </a:lnTo>
                  <a:lnTo>
                    <a:pt x="2876" y="397"/>
                  </a:lnTo>
                  <a:lnTo>
                    <a:pt x="2835" y="404"/>
                  </a:lnTo>
                  <a:lnTo>
                    <a:pt x="2813" y="405"/>
                  </a:lnTo>
                  <a:lnTo>
                    <a:pt x="2813" y="4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3A36AFF8-5B94-4618-A158-A1D001903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4772025"/>
              <a:ext cx="958850" cy="128588"/>
            </a:xfrm>
            <a:custGeom>
              <a:avLst/>
              <a:gdLst>
                <a:gd name="T0" fmla="*/ 2813 w 3021"/>
                <a:gd name="T1" fmla="*/ 405 h 405"/>
                <a:gd name="T2" fmla="*/ 207 w 3021"/>
                <a:gd name="T3" fmla="*/ 405 h 405"/>
                <a:gd name="T4" fmla="*/ 185 w 3021"/>
                <a:gd name="T5" fmla="*/ 405 h 405"/>
                <a:gd name="T6" fmla="*/ 144 w 3021"/>
                <a:gd name="T7" fmla="*/ 397 h 405"/>
                <a:gd name="T8" fmla="*/ 108 w 3021"/>
                <a:gd name="T9" fmla="*/ 381 h 405"/>
                <a:gd name="T10" fmla="*/ 75 w 3021"/>
                <a:gd name="T11" fmla="*/ 360 h 405"/>
                <a:gd name="T12" fmla="*/ 47 w 3021"/>
                <a:gd name="T13" fmla="*/ 332 h 405"/>
                <a:gd name="T14" fmla="*/ 24 w 3021"/>
                <a:gd name="T15" fmla="*/ 299 h 405"/>
                <a:gd name="T16" fmla="*/ 8 w 3021"/>
                <a:gd name="T17" fmla="*/ 264 h 405"/>
                <a:gd name="T18" fmla="*/ 1 w 3021"/>
                <a:gd name="T19" fmla="*/ 224 h 405"/>
                <a:gd name="T20" fmla="*/ 0 w 3021"/>
                <a:gd name="T21" fmla="*/ 203 h 405"/>
                <a:gd name="T22" fmla="*/ 1 w 3021"/>
                <a:gd name="T23" fmla="*/ 182 h 405"/>
                <a:gd name="T24" fmla="*/ 8 w 3021"/>
                <a:gd name="T25" fmla="*/ 143 h 405"/>
                <a:gd name="T26" fmla="*/ 24 w 3021"/>
                <a:gd name="T27" fmla="*/ 106 h 405"/>
                <a:gd name="T28" fmla="*/ 47 w 3021"/>
                <a:gd name="T29" fmla="*/ 74 h 405"/>
                <a:gd name="T30" fmla="*/ 75 w 3021"/>
                <a:gd name="T31" fmla="*/ 47 h 405"/>
                <a:gd name="T32" fmla="*/ 108 w 3021"/>
                <a:gd name="T33" fmla="*/ 24 h 405"/>
                <a:gd name="T34" fmla="*/ 144 w 3021"/>
                <a:gd name="T35" fmla="*/ 9 h 405"/>
                <a:gd name="T36" fmla="*/ 185 w 3021"/>
                <a:gd name="T37" fmla="*/ 1 h 405"/>
                <a:gd name="T38" fmla="*/ 207 w 3021"/>
                <a:gd name="T39" fmla="*/ 0 h 405"/>
                <a:gd name="T40" fmla="*/ 2813 w 3021"/>
                <a:gd name="T41" fmla="*/ 0 h 405"/>
                <a:gd name="T42" fmla="*/ 2835 w 3021"/>
                <a:gd name="T43" fmla="*/ 1 h 405"/>
                <a:gd name="T44" fmla="*/ 2876 w 3021"/>
                <a:gd name="T45" fmla="*/ 9 h 405"/>
                <a:gd name="T46" fmla="*/ 2913 w 3021"/>
                <a:gd name="T47" fmla="*/ 24 h 405"/>
                <a:gd name="T48" fmla="*/ 2945 w 3021"/>
                <a:gd name="T49" fmla="*/ 47 h 405"/>
                <a:gd name="T50" fmla="*/ 2973 w 3021"/>
                <a:gd name="T51" fmla="*/ 74 h 405"/>
                <a:gd name="T52" fmla="*/ 2996 w 3021"/>
                <a:gd name="T53" fmla="*/ 106 h 405"/>
                <a:gd name="T54" fmla="*/ 3012 w 3021"/>
                <a:gd name="T55" fmla="*/ 143 h 405"/>
                <a:gd name="T56" fmla="*/ 3019 w 3021"/>
                <a:gd name="T57" fmla="*/ 182 h 405"/>
                <a:gd name="T58" fmla="*/ 3021 w 3021"/>
                <a:gd name="T59" fmla="*/ 203 h 405"/>
                <a:gd name="T60" fmla="*/ 3019 w 3021"/>
                <a:gd name="T61" fmla="*/ 224 h 405"/>
                <a:gd name="T62" fmla="*/ 3012 w 3021"/>
                <a:gd name="T63" fmla="*/ 264 h 405"/>
                <a:gd name="T64" fmla="*/ 2996 w 3021"/>
                <a:gd name="T65" fmla="*/ 299 h 405"/>
                <a:gd name="T66" fmla="*/ 2973 w 3021"/>
                <a:gd name="T67" fmla="*/ 332 h 405"/>
                <a:gd name="T68" fmla="*/ 2945 w 3021"/>
                <a:gd name="T69" fmla="*/ 360 h 405"/>
                <a:gd name="T70" fmla="*/ 2913 w 3021"/>
                <a:gd name="T71" fmla="*/ 381 h 405"/>
                <a:gd name="T72" fmla="*/ 2876 w 3021"/>
                <a:gd name="T73" fmla="*/ 397 h 405"/>
                <a:gd name="T74" fmla="*/ 2835 w 3021"/>
                <a:gd name="T75" fmla="*/ 405 h 405"/>
                <a:gd name="T76" fmla="*/ 2813 w 3021"/>
                <a:gd name="T77" fmla="*/ 405 h 405"/>
                <a:gd name="T78" fmla="*/ 2813 w 3021"/>
                <a:gd name="T79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21" h="405">
                  <a:moveTo>
                    <a:pt x="2813" y="405"/>
                  </a:moveTo>
                  <a:lnTo>
                    <a:pt x="207" y="405"/>
                  </a:lnTo>
                  <a:lnTo>
                    <a:pt x="185" y="405"/>
                  </a:lnTo>
                  <a:lnTo>
                    <a:pt x="144" y="397"/>
                  </a:lnTo>
                  <a:lnTo>
                    <a:pt x="108" y="381"/>
                  </a:lnTo>
                  <a:lnTo>
                    <a:pt x="75" y="360"/>
                  </a:lnTo>
                  <a:lnTo>
                    <a:pt x="47" y="332"/>
                  </a:lnTo>
                  <a:lnTo>
                    <a:pt x="24" y="299"/>
                  </a:lnTo>
                  <a:lnTo>
                    <a:pt x="8" y="264"/>
                  </a:lnTo>
                  <a:lnTo>
                    <a:pt x="1" y="224"/>
                  </a:lnTo>
                  <a:lnTo>
                    <a:pt x="0" y="203"/>
                  </a:lnTo>
                  <a:lnTo>
                    <a:pt x="1" y="182"/>
                  </a:lnTo>
                  <a:lnTo>
                    <a:pt x="8" y="143"/>
                  </a:lnTo>
                  <a:lnTo>
                    <a:pt x="24" y="106"/>
                  </a:lnTo>
                  <a:lnTo>
                    <a:pt x="47" y="74"/>
                  </a:lnTo>
                  <a:lnTo>
                    <a:pt x="75" y="47"/>
                  </a:lnTo>
                  <a:lnTo>
                    <a:pt x="108" y="24"/>
                  </a:lnTo>
                  <a:lnTo>
                    <a:pt x="144" y="9"/>
                  </a:lnTo>
                  <a:lnTo>
                    <a:pt x="185" y="1"/>
                  </a:lnTo>
                  <a:lnTo>
                    <a:pt x="207" y="0"/>
                  </a:lnTo>
                  <a:lnTo>
                    <a:pt x="2813" y="0"/>
                  </a:lnTo>
                  <a:lnTo>
                    <a:pt x="2835" y="1"/>
                  </a:lnTo>
                  <a:lnTo>
                    <a:pt x="2876" y="9"/>
                  </a:lnTo>
                  <a:lnTo>
                    <a:pt x="2913" y="24"/>
                  </a:lnTo>
                  <a:lnTo>
                    <a:pt x="2945" y="47"/>
                  </a:lnTo>
                  <a:lnTo>
                    <a:pt x="2973" y="74"/>
                  </a:lnTo>
                  <a:lnTo>
                    <a:pt x="2996" y="106"/>
                  </a:lnTo>
                  <a:lnTo>
                    <a:pt x="3012" y="143"/>
                  </a:lnTo>
                  <a:lnTo>
                    <a:pt x="3019" y="182"/>
                  </a:lnTo>
                  <a:lnTo>
                    <a:pt x="3021" y="203"/>
                  </a:lnTo>
                  <a:lnTo>
                    <a:pt x="3019" y="224"/>
                  </a:lnTo>
                  <a:lnTo>
                    <a:pt x="3012" y="264"/>
                  </a:lnTo>
                  <a:lnTo>
                    <a:pt x="2996" y="299"/>
                  </a:lnTo>
                  <a:lnTo>
                    <a:pt x="2973" y="332"/>
                  </a:lnTo>
                  <a:lnTo>
                    <a:pt x="2945" y="360"/>
                  </a:lnTo>
                  <a:lnTo>
                    <a:pt x="2913" y="381"/>
                  </a:lnTo>
                  <a:lnTo>
                    <a:pt x="2876" y="397"/>
                  </a:lnTo>
                  <a:lnTo>
                    <a:pt x="2835" y="405"/>
                  </a:lnTo>
                  <a:lnTo>
                    <a:pt x="2813" y="405"/>
                  </a:lnTo>
                  <a:lnTo>
                    <a:pt x="2813" y="4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72208D80-00F0-4B2E-8FFB-7CFA3D162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5" y="4964113"/>
              <a:ext cx="604838" cy="130175"/>
            </a:xfrm>
            <a:custGeom>
              <a:avLst/>
              <a:gdLst>
                <a:gd name="T0" fmla="*/ 1697 w 1904"/>
                <a:gd name="T1" fmla="*/ 406 h 406"/>
                <a:gd name="T2" fmla="*/ 207 w 1904"/>
                <a:gd name="T3" fmla="*/ 406 h 406"/>
                <a:gd name="T4" fmla="*/ 186 w 1904"/>
                <a:gd name="T5" fmla="*/ 405 h 406"/>
                <a:gd name="T6" fmla="*/ 146 w 1904"/>
                <a:gd name="T7" fmla="*/ 397 h 406"/>
                <a:gd name="T8" fmla="*/ 108 w 1904"/>
                <a:gd name="T9" fmla="*/ 381 h 406"/>
                <a:gd name="T10" fmla="*/ 76 w 1904"/>
                <a:gd name="T11" fmla="*/ 360 h 406"/>
                <a:gd name="T12" fmla="*/ 48 w 1904"/>
                <a:gd name="T13" fmla="*/ 333 h 406"/>
                <a:gd name="T14" fmla="*/ 25 w 1904"/>
                <a:gd name="T15" fmla="*/ 300 h 406"/>
                <a:gd name="T16" fmla="*/ 10 w 1904"/>
                <a:gd name="T17" fmla="*/ 264 h 406"/>
                <a:gd name="T18" fmla="*/ 1 w 1904"/>
                <a:gd name="T19" fmla="*/ 224 h 406"/>
                <a:gd name="T20" fmla="*/ 0 w 1904"/>
                <a:gd name="T21" fmla="*/ 203 h 406"/>
                <a:gd name="T22" fmla="*/ 1 w 1904"/>
                <a:gd name="T23" fmla="*/ 183 h 406"/>
                <a:gd name="T24" fmla="*/ 10 w 1904"/>
                <a:gd name="T25" fmla="*/ 143 h 406"/>
                <a:gd name="T26" fmla="*/ 25 w 1904"/>
                <a:gd name="T27" fmla="*/ 106 h 406"/>
                <a:gd name="T28" fmla="*/ 48 w 1904"/>
                <a:gd name="T29" fmla="*/ 75 h 406"/>
                <a:gd name="T30" fmla="*/ 76 w 1904"/>
                <a:gd name="T31" fmla="*/ 46 h 406"/>
                <a:gd name="T32" fmla="*/ 108 w 1904"/>
                <a:gd name="T33" fmla="*/ 25 h 406"/>
                <a:gd name="T34" fmla="*/ 146 w 1904"/>
                <a:gd name="T35" fmla="*/ 10 h 406"/>
                <a:gd name="T36" fmla="*/ 186 w 1904"/>
                <a:gd name="T37" fmla="*/ 1 h 406"/>
                <a:gd name="T38" fmla="*/ 207 w 1904"/>
                <a:gd name="T39" fmla="*/ 0 h 406"/>
                <a:gd name="T40" fmla="*/ 1697 w 1904"/>
                <a:gd name="T41" fmla="*/ 0 h 406"/>
                <a:gd name="T42" fmla="*/ 1718 w 1904"/>
                <a:gd name="T43" fmla="*/ 1 h 406"/>
                <a:gd name="T44" fmla="*/ 1758 w 1904"/>
                <a:gd name="T45" fmla="*/ 10 h 406"/>
                <a:gd name="T46" fmla="*/ 1796 w 1904"/>
                <a:gd name="T47" fmla="*/ 25 h 406"/>
                <a:gd name="T48" fmla="*/ 1829 w 1904"/>
                <a:gd name="T49" fmla="*/ 46 h 406"/>
                <a:gd name="T50" fmla="*/ 1857 w 1904"/>
                <a:gd name="T51" fmla="*/ 75 h 406"/>
                <a:gd name="T52" fmla="*/ 1879 w 1904"/>
                <a:gd name="T53" fmla="*/ 106 h 406"/>
                <a:gd name="T54" fmla="*/ 1894 w 1904"/>
                <a:gd name="T55" fmla="*/ 143 h 406"/>
                <a:gd name="T56" fmla="*/ 1903 w 1904"/>
                <a:gd name="T57" fmla="*/ 183 h 406"/>
                <a:gd name="T58" fmla="*/ 1904 w 1904"/>
                <a:gd name="T59" fmla="*/ 203 h 406"/>
                <a:gd name="T60" fmla="*/ 1903 w 1904"/>
                <a:gd name="T61" fmla="*/ 224 h 406"/>
                <a:gd name="T62" fmla="*/ 1894 w 1904"/>
                <a:gd name="T63" fmla="*/ 264 h 406"/>
                <a:gd name="T64" fmla="*/ 1879 w 1904"/>
                <a:gd name="T65" fmla="*/ 300 h 406"/>
                <a:gd name="T66" fmla="*/ 1857 w 1904"/>
                <a:gd name="T67" fmla="*/ 333 h 406"/>
                <a:gd name="T68" fmla="*/ 1829 w 1904"/>
                <a:gd name="T69" fmla="*/ 360 h 406"/>
                <a:gd name="T70" fmla="*/ 1796 w 1904"/>
                <a:gd name="T71" fmla="*/ 381 h 406"/>
                <a:gd name="T72" fmla="*/ 1758 w 1904"/>
                <a:gd name="T73" fmla="*/ 397 h 406"/>
                <a:gd name="T74" fmla="*/ 1718 w 1904"/>
                <a:gd name="T75" fmla="*/ 405 h 406"/>
                <a:gd name="T76" fmla="*/ 1697 w 1904"/>
                <a:gd name="T77" fmla="*/ 406 h 406"/>
                <a:gd name="T78" fmla="*/ 1697 w 1904"/>
                <a:gd name="T7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4" h="406">
                  <a:moveTo>
                    <a:pt x="1697" y="406"/>
                  </a:moveTo>
                  <a:lnTo>
                    <a:pt x="207" y="406"/>
                  </a:lnTo>
                  <a:lnTo>
                    <a:pt x="186" y="405"/>
                  </a:lnTo>
                  <a:lnTo>
                    <a:pt x="146" y="397"/>
                  </a:lnTo>
                  <a:lnTo>
                    <a:pt x="108" y="381"/>
                  </a:lnTo>
                  <a:lnTo>
                    <a:pt x="76" y="360"/>
                  </a:lnTo>
                  <a:lnTo>
                    <a:pt x="48" y="333"/>
                  </a:lnTo>
                  <a:lnTo>
                    <a:pt x="25" y="300"/>
                  </a:lnTo>
                  <a:lnTo>
                    <a:pt x="10" y="264"/>
                  </a:lnTo>
                  <a:lnTo>
                    <a:pt x="1" y="224"/>
                  </a:lnTo>
                  <a:lnTo>
                    <a:pt x="0" y="203"/>
                  </a:lnTo>
                  <a:lnTo>
                    <a:pt x="1" y="183"/>
                  </a:lnTo>
                  <a:lnTo>
                    <a:pt x="10" y="143"/>
                  </a:lnTo>
                  <a:lnTo>
                    <a:pt x="25" y="106"/>
                  </a:lnTo>
                  <a:lnTo>
                    <a:pt x="48" y="75"/>
                  </a:lnTo>
                  <a:lnTo>
                    <a:pt x="76" y="46"/>
                  </a:lnTo>
                  <a:lnTo>
                    <a:pt x="108" y="25"/>
                  </a:lnTo>
                  <a:lnTo>
                    <a:pt x="146" y="10"/>
                  </a:lnTo>
                  <a:lnTo>
                    <a:pt x="186" y="1"/>
                  </a:lnTo>
                  <a:lnTo>
                    <a:pt x="207" y="0"/>
                  </a:lnTo>
                  <a:lnTo>
                    <a:pt x="1697" y="0"/>
                  </a:lnTo>
                  <a:lnTo>
                    <a:pt x="1718" y="1"/>
                  </a:lnTo>
                  <a:lnTo>
                    <a:pt x="1758" y="10"/>
                  </a:lnTo>
                  <a:lnTo>
                    <a:pt x="1796" y="25"/>
                  </a:lnTo>
                  <a:lnTo>
                    <a:pt x="1829" y="46"/>
                  </a:lnTo>
                  <a:lnTo>
                    <a:pt x="1857" y="75"/>
                  </a:lnTo>
                  <a:lnTo>
                    <a:pt x="1879" y="106"/>
                  </a:lnTo>
                  <a:lnTo>
                    <a:pt x="1894" y="143"/>
                  </a:lnTo>
                  <a:lnTo>
                    <a:pt x="1903" y="183"/>
                  </a:lnTo>
                  <a:lnTo>
                    <a:pt x="1904" y="203"/>
                  </a:lnTo>
                  <a:lnTo>
                    <a:pt x="1903" y="224"/>
                  </a:lnTo>
                  <a:lnTo>
                    <a:pt x="1894" y="264"/>
                  </a:lnTo>
                  <a:lnTo>
                    <a:pt x="1879" y="300"/>
                  </a:lnTo>
                  <a:lnTo>
                    <a:pt x="1857" y="333"/>
                  </a:lnTo>
                  <a:lnTo>
                    <a:pt x="1829" y="360"/>
                  </a:lnTo>
                  <a:lnTo>
                    <a:pt x="1796" y="381"/>
                  </a:lnTo>
                  <a:lnTo>
                    <a:pt x="1758" y="397"/>
                  </a:lnTo>
                  <a:lnTo>
                    <a:pt x="1718" y="405"/>
                  </a:lnTo>
                  <a:lnTo>
                    <a:pt x="1697" y="406"/>
                  </a:lnTo>
                  <a:lnTo>
                    <a:pt x="1697" y="40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0">
              <a:extLst>
                <a:ext uri="{FF2B5EF4-FFF2-40B4-BE49-F238E27FC236}">
                  <a16:creationId xmlns:a16="http://schemas.microsoft.com/office/drawing/2014/main" id="{D0F678A7-A95F-4317-A98B-2955B6FF8B9C}"/>
                </a:ext>
              </a:extLst>
            </p:cNvPr>
            <p:cNvSpPr/>
            <p:nvPr/>
          </p:nvSpPr>
          <p:spPr>
            <a:xfrm rot="19800000">
              <a:off x="6553766" y="2147919"/>
              <a:ext cx="216024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Graphic 60" descr="Puzzle">
            <a:extLst>
              <a:ext uri="{FF2B5EF4-FFF2-40B4-BE49-F238E27FC236}">
                <a16:creationId xmlns:a16="http://schemas.microsoft.com/office/drawing/2014/main" id="{ABEF0E1F-EB9D-4D72-99BF-0FA8F5280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5148" y="3811656"/>
            <a:ext cx="1374906" cy="13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ADFEF1B-EA61-40B9-8F8A-5F52728E1DE5}"/>
              </a:ext>
            </a:extLst>
          </p:cNvPr>
          <p:cNvSpPr txBox="1"/>
          <p:nvPr/>
        </p:nvSpPr>
        <p:spPr>
          <a:xfrm>
            <a:off x="129685" y="2183640"/>
            <a:ext cx="1183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PAR AXES ET OBJECTIFS, DEFINITION DES INDICATEURS  ET DES MARQUEURS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Arial Narrow" panose="020B0606020202030204" pitchFamily="34" charset="0"/>
              </a:rPr>
              <a:t>Pour l’axe 1 : un marqueur Français </a:t>
            </a:r>
            <a:r>
              <a:rPr lang="fr-FR" b="1">
                <a:solidFill>
                  <a:srgbClr val="FF0000"/>
                </a:solidFill>
                <a:latin typeface="Arial Narrow" panose="020B0606020202030204" pitchFamily="34" charset="0"/>
              </a:rPr>
              <a:t>et un marqueur </a:t>
            </a:r>
            <a:r>
              <a:rPr lang="fr-FR" b="1" dirty="0">
                <a:solidFill>
                  <a:srgbClr val="FF0000"/>
                </a:solidFill>
                <a:latin typeface="Arial Narrow" panose="020B0606020202030204" pitchFamily="34" charset="0"/>
              </a:rPr>
              <a:t>Mathématiques seront définis</a:t>
            </a:r>
          </a:p>
        </p:txBody>
      </p:sp>
      <p:sp>
        <p:nvSpPr>
          <p:cNvPr id="13" name="Oval 59">
            <a:extLst>
              <a:ext uri="{FF2B5EF4-FFF2-40B4-BE49-F238E27FC236}">
                <a16:creationId xmlns:a16="http://schemas.microsoft.com/office/drawing/2014/main" id="{9D438B0C-3499-47F7-8E95-B99BCA50E0B8}"/>
              </a:ext>
            </a:extLst>
          </p:cNvPr>
          <p:cNvSpPr/>
          <p:nvPr/>
        </p:nvSpPr>
        <p:spPr>
          <a:xfrm>
            <a:off x="4628738" y="4748317"/>
            <a:ext cx="2405350" cy="20814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all" dirty="0">
                <a:solidFill>
                  <a:schemeClr val="tx1"/>
                </a:solidFill>
                <a:latin typeface="Arial Narrow" panose="020B0606020202030204" pitchFamily="34" charset="0"/>
              </a:rPr>
              <a:t>MARQUEUR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Ex : Un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livret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d’accueil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pour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une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entrée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sécurisante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à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l’école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algn="ctr"/>
            <a:endParaRPr lang="en-US" sz="2000" b="1" cap="all" dirty="0">
              <a:solidFill>
                <a:schemeClr val="tx1"/>
              </a:solidFill>
            </a:endParaRPr>
          </a:p>
        </p:txBody>
      </p:sp>
      <p:sp>
        <p:nvSpPr>
          <p:cNvPr id="18" name="Oval 99">
            <a:extLst>
              <a:ext uri="{FF2B5EF4-FFF2-40B4-BE49-F238E27FC236}">
                <a16:creationId xmlns:a16="http://schemas.microsoft.com/office/drawing/2014/main" id="{779B99A3-2C8D-4973-A578-7B824973F695}"/>
              </a:ext>
            </a:extLst>
          </p:cNvPr>
          <p:cNvSpPr/>
          <p:nvPr/>
        </p:nvSpPr>
        <p:spPr>
          <a:xfrm>
            <a:off x="2314457" y="3497177"/>
            <a:ext cx="1592008" cy="150386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Ex : </a:t>
            </a: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nombre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 de </a:t>
            </a: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sollicitations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, questions des parents</a:t>
            </a:r>
          </a:p>
        </p:txBody>
      </p:sp>
      <p:sp>
        <p:nvSpPr>
          <p:cNvPr id="21" name="Oval 99">
            <a:extLst>
              <a:ext uri="{FF2B5EF4-FFF2-40B4-BE49-F238E27FC236}">
                <a16:creationId xmlns:a16="http://schemas.microsoft.com/office/drawing/2014/main" id="{8B2CBCBE-18E6-4386-9591-D30851CE8E3E}"/>
              </a:ext>
            </a:extLst>
          </p:cNvPr>
          <p:cNvSpPr/>
          <p:nvPr/>
        </p:nvSpPr>
        <p:spPr>
          <a:xfrm>
            <a:off x="4681722" y="2774518"/>
            <a:ext cx="1653054" cy="1382171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Ex : </a:t>
            </a: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nombre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 de reunions avec les parents </a:t>
            </a:r>
          </a:p>
        </p:txBody>
      </p:sp>
      <p:sp>
        <p:nvSpPr>
          <p:cNvPr id="22" name="Oval 99">
            <a:extLst>
              <a:ext uri="{FF2B5EF4-FFF2-40B4-BE49-F238E27FC236}">
                <a16:creationId xmlns:a16="http://schemas.microsoft.com/office/drawing/2014/main" id="{24EE4223-5487-46DF-9A03-ACE252D60789}"/>
              </a:ext>
            </a:extLst>
          </p:cNvPr>
          <p:cNvSpPr/>
          <p:nvPr/>
        </p:nvSpPr>
        <p:spPr>
          <a:xfrm>
            <a:off x="7277967" y="3069280"/>
            <a:ext cx="1496545" cy="135016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Ex : </a:t>
            </a: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nombre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d’élèves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arrivant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en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cours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d’année</a:t>
            </a: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CB04D89-3741-492C-BDCC-F2373619BBEE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3884347" y="4527217"/>
            <a:ext cx="1096646" cy="52592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69A56DB-D0D8-4938-B9E2-251C72638CAC}"/>
              </a:ext>
            </a:extLst>
          </p:cNvPr>
          <p:cNvCxnSpPr>
            <a:cxnSpLocks/>
          </p:cNvCxnSpPr>
          <p:nvPr/>
        </p:nvCxnSpPr>
        <p:spPr>
          <a:xfrm>
            <a:off x="5378779" y="4104229"/>
            <a:ext cx="176069" cy="6440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id="{997FE137-50D6-4360-8180-E2B92555E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533" y="6213911"/>
            <a:ext cx="644089" cy="64408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EAB00177-67AA-4CB7-BE3A-886DA521DB10}"/>
              </a:ext>
            </a:extLst>
          </p:cNvPr>
          <p:cNvGrpSpPr/>
          <p:nvPr/>
        </p:nvGrpSpPr>
        <p:grpSpPr>
          <a:xfrm>
            <a:off x="6872196" y="582077"/>
            <a:ext cx="5192481" cy="1326763"/>
            <a:chOff x="6708787" y="254874"/>
            <a:chExt cx="5192481" cy="1231106"/>
          </a:xfrm>
        </p:grpSpPr>
        <p:sp>
          <p:nvSpPr>
            <p:cNvPr id="36" name="Freeform: Shape 3">
              <a:extLst>
                <a:ext uri="{FF2B5EF4-FFF2-40B4-BE49-F238E27FC236}">
                  <a16:creationId xmlns:a16="http://schemas.microsoft.com/office/drawing/2014/main" id="{FFE368DA-8E00-4FF0-9444-1DBF6EC1B5CD}"/>
                </a:ext>
              </a:extLst>
            </p:cNvPr>
            <p:cNvSpPr/>
            <p:nvPr/>
          </p:nvSpPr>
          <p:spPr>
            <a:xfrm>
              <a:off x="6708787" y="429617"/>
              <a:ext cx="606413" cy="765626"/>
            </a:xfrm>
            <a:custGeom>
              <a:avLst/>
              <a:gdLst>
                <a:gd name="connsiteX0" fmla="*/ 0 w 1449844"/>
                <a:gd name="connsiteY0" fmla="*/ 72492 h 724922"/>
                <a:gd name="connsiteX1" fmla="*/ 72492 w 1449844"/>
                <a:gd name="connsiteY1" fmla="*/ 0 h 724922"/>
                <a:gd name="connsiteX2" fmla="*/ 1377352 w 1449844"/>
                <a:gd name="connsiteY2" fmla="*/ 0 h 724922"/>
                <a:gd name="connsiteX3" fmla="*/ 1449844 w 1449844"/>
                <a:gd name="connsiteY3" fmla="*/ 72492 h 724922"/>
                <a:gd name="connsiteX4" fmla="*/ 1449844 w 1449844"/>
                <a:gd name="connsiteY4" fmla="*/ 652430 h 724922"/>
                <a:gd name="connsiteX5" fmla="*/ 1377352 w 1449844"/>
                <a:gd name="connsiteY5" fmla="*/ 724922 h 724922"/>
                <a:gd name="connsiteX6" fmla="*/ 72492 w 1449844"/>
                <a:gd name="connsiteY6" fmla="*/ 724922 h 724922"/>
                <a:gd name="connsiteX7" fmla="*/ 0 w 1449844"/>
                <a:gd name="connsiteY7" fmla="*/ 652430 h 724922"/>
                <a:gd name="connsiteX8" fmla="*/ 0 w 1449844"/>
                <a:gd name="connsiteY8" fmla="*/ 72492 h 72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9844" h="724922">
                  <a:moveTo>
                    <a:pt x="0" y="72492"/>
                  </a:moveTo>
                  <a:cubicBezTo>
                    <a:pt x="0" y="32456"/>
                    <a:pt x="32456" y="0"/>
                    <a:pt x="72492" y="0"/>
                  </a:cubicBezTo>
                  <a:lnTo>
                    <a:pt x="1377352" y="0"/>
                  </a:lnTo>
                  <a:cubicBezTo>
                    <a:pt x="1417388" y="0"/>
                    <a:pt x="1449844" y="32456"/>
                    <a:pt x="1449844" y="72492"/>
                  </a:cubicBezTo>
                  <a:lnTo>
                    <a:pt x="1449844" y="652430"/>
                  </a:lnTo>
                  <a:cubicBezTo>
                    <a:pt x="1449844" y="692466"/>
                    <a:pt x="1417388" y="724922"/>
                    <a:pt x="1377352" y="724922"/>
                  </a:cubicBezTo>
                  <a:lnTo>
                    <a:pt x="72492" y="724922"/>
                  </a:lnTo>
                  <a:cubicBezTo>
                    <a:pt x="32456" y="724922"/>
                    <a:pt x="0" y="692466"/>
                    <a:pt x="0" y="652430"/>
                  </a:cubicBezTo>
                  <a:lnTo>
                    <a:pt x="0" y="72492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172" tIns="49172" rIns="49172" bIns="49172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/>
            </a:p>
          </p:txBody>
        </p:sp>
        <p:pic>
          <p:nvPicPr>
            <p:cNvPr id="37" name="Graphic 7" descr="Help">
              <a:extLst>
                <a:ext uri="{FF2B5EF4-FFF2-40B4-BE49-F238E27FC236}">
                  <a16:creationId xmlns:a16="http://schemas.microsoft.com/office/drawing/2014/main" id="{25D25A2D-2BC3-4DFD-A5C7-8241B621F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90578" y="609698"/>
              <a:ext cx="398014" cy="398014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093646AF-97E3-481E-9ABB-D52B89543914}"/>
                </a:ext>
              </a:extLst>
            </p:cNvPr>
            <p:cNvSpPr txBox="1"/>
            <p:nvPr/>
          </p:nvSpPr>
          <p:spPr>
            <a:xfrm>
              <a:off x="7315200" y="254874"/>
              <a:ext cx="458606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000" b="1" dirty="0">
                  <a:latin typeface="Arial Narrow" panose="020B0606020202030204" pitchFamily="34" charset="0"/>
                </a:rPr>
                <a:t>Qu’est ce qu’un indicateur ?</a:t>
              </a:r>
            </a:p>
            <a:p>
              <a:pPr algn="just"/>
              <a:r>
                <a:rPr lang="fr-FR" dirty="0">
                  <a:latin typeface="Arial Narrow" panose="020B0606020202030204" pitchFamily="34" charset="0"/>
                </a:rPr>
                <a:t>C’est ce qui permet d’évaluer, de mesurer l’effet des actions qui seront mises en place en </a:t>
              </a:r>
            </a:p>
            <a:p>
              <a:pPr algn="just"/>
              <a:r>
                <a:rPr lang="fr-FR" dirty="0">
                  <a:latin typeface="Arial Narrow" panose="020B0606020202030204" pitchFamily="34" charset="0"/>
                </a:rPr>
                <a:t>fonction des objectifs.</a:t>
              </a:r>
            </a:p>
          </p:txBody>
        </p:sp>
      </p:grpSp>
      <p:sp>
        <p:nvSpPr>
          <p:cNvPr id="44" name="Oval 99">
            <a:extLst>
              <a:ext uri="{FF2B5EF4-FFF2-40B4-BE49-F238E27FC236}">
                <a16:creationId xmlns:a16="http://schemas.microsoft.com/office/drawing/2014/main" id="{BA66DD35-3746-49A7-858F-DCA2BC367F73}"/>
              </a:ext>
            </a:extLst>
          </p:cNvPr>
          <p:cNvSpPr/>
          <p:nvPr/>
        </p:nvSpPr>
        <p:spPr>
          <a:xfrm>
            <a:off x="290732" y="4228647"/>
            <a:ext cx="1434905" cy="14548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PARENTS D’ELEVES ELUS</a:t>
            </a:r>
          </a:p>
        </p:txBody>
      </p:sp>
      <p:cxnSp>
        <p:nvCxnSpPr>
          <p:cNvPr id="49" name="Connecteur : en arc 48">
            <a:extLst>
              <a:ext uri="{FF2B5EF4-FFF2-40B4-BE49-F238E27FC236}">
                <a16:creationId xmlns:a16="http://schemas.microsoft.com/office/drawing/2014/main" id="{270C8EBA-A815-484B-9EAE-7D534EB9BFB8}"/>
              </a:ext>
            </a:extLst>
          </p:cNvPr>
          <p:cNvCxnSpPr>
            <a:cxnSpLocks/>
            <a:stCxn id="44" idx="6"/>
          </p:cNvCxnSpPr>
          <p:nvPr/>
        </p:nvCxnSpPr>
        <p:spPr>
          <a:xfrm>
            <a:off x="1725637" y="4956093"/>
            <a:ext cx="2931921" cy="697780"/>
          </a:xfrm>
          <a:prstGeom prst="curvedConnector3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 : en arc 49">
            <a:extLst>
              <a:ext uri="{FF2B5EF4-FFF2-40B4-BE49-F238E27FC236}">
                <a16:creationId xmlns:a16="http://schemas.microsoft.com/office/drawing/2014/main" id="{F228F9CB-5982-41AA-937D-F6D17E448DE6}"/>
              </a:ext>
            </a:extLst>
          </p:cNvPr>
          <p:cNvCxnSpPr>
            <a:cxnSpLocks/>
            <a:endCxn id="13" idx="6"/>
          </p:cNvCxnSpPr>
          <p:nvPr/>
        </p:nvCxnSpPr>
        <p:spPr>
          <a:xfrm rot="10800000" flipV="1">
            <a:off x="7034089" y="4244958"/>
            <a:ext cx="3403457" cy="1544092"/>
          </a:xfrm>
          <a:prstGeom prst="curvedConnector3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 : en arc 58">
            <a:extLst>
              <a:ext uri="{FF2B5EF4-FFF2-40B4-BE49-F238E27FC236}">
                <a16:creationId xmlns:a16="http://schemas.microsoft.com/office/drawing/2014/main" id="{7E64A383-4C33-47EE-AE70-D973EB8D21A7}"/>
              </a:ext>
            </a:extLst>
          </p:cNvPr>
          <p:cNvCxnSpPr/>
          <p:nvPr/>
        </p:nvCxnSpPr>
        <p:spPr>
          <a:xfrm>
            <a:off x="8735817" y="4956093"/>
            <a:ext cx="1805364" cy="106972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99">
            <a:extLst>
              <a:ext uri="{FF2B5EF4-FFF2-40B4-BE49-F238E27FC236}">
                <a16:creationId xmlns:a16="http://schemas.microsoft.com/office/drawing/2014/main" id="{002BE4AF-AC99-42B0-9C77-786766BEABC2}"/>
              </a:ext>
            </a:extLst>
          </p:cNvPr>
          <p:cNvSpPr/>
          <p:nvPr/>
        </p:nvSpPr>
        <p:spPr>
          <a:xfrm>
            <a:off x="10376296" y="3244832"/>
            <a:ext cx="1496545" cy="13821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COLLECTIVITE</a:t>
            </a:r>
          </a:p>
        </p:txBody>
      </p:sp>
      <p:sp>
        <p:nvSpPr>
          <p:cNvPr id="28" name="Oval 99">
            <a:extLst>
              <a:ext uri="{FF2B5EF4-FFF2-40B4-BE49-F238E27FC236}">
                <a16:creationId xmlns:a16="http://schemas.microsoft.com/office/drawing/2014/main" id="{9318C8EB-A687-430E-84A3-AA990F6A6A5C}"/>
              </a:ext>
            </a:extLst>
          </p:cNvPr>
          <p:cNvSpPr/>
          <p:nvPr/>
        </p:nvSpPr>
        <p:spPr>
          <a:xfrm>
            <a:off x="10347870" y="4777533"/>
            <a:ext cx="1553398" cy="1494902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PERISCOLAIRE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01960CD-6DDC-4267-8A9A-A92BBA586743}"/>
              </a:ext>
            </a:extLst>
          </p:cNvPr>
          <p:cNvGrpSpPr/>
          <p:nvPr/>
        </p:nvGrpSpPr>
        <p:grpSpPr>
          <a:xfrm>
            <a:off x="129685" y="610186"/>
            <a:ext cx="4737737" cy="1267867"/>
            <a:chOff x="129685" y="610186"/>
            <a:chExt cx="4744753" cy="1575956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59E9D41-0356-4A69-BAB3-8216EE508630}"/>
                </a:ext>
              </a:extLst>
            </p:cNvPr>
            <p:cNvSpPr/>
            <p:nvPr/>
          </p:nvSpPr>
          <p:spPr>
            <a:xfrm>
              <a:off x="129685" y="610186"/>
              <a:ext cx="1074059" cy="475200"/>
            </a:xfrm>
            <a:custGeom>
              <a:avLst/>
              <a:gdLst>
                <a:gd name="connsiteX0" fmla="*/ 0 w 1074059"/>
                <a:gd name="connsiteY0" fmla="*/ 47520 h 475200"/>
                <a:gd name="connsiteX1" fmla="*/ 47520 w 1074059"/>
                <a:gd name="connsiteY1" fmla="*/ 0 h 475200"/>
                <a:gd name="connsiteX2" fmla="*/ 1026539 w 1074059"/>
                <a:gd name="connsiteY2" fmla="*/ 0 h 475200"/>
                <a:gd name="connsiteX3" fmla="*/ 1074059 w 1074059"/>
                <a:gd name="connsiteY3" fmla="*/ 47520 h 475200"/>
                <a:gd name="connsiteX4" fmla="*/ 1074059 w 1074059"/>
                <a:gd name="connsiteY4" fmla="*/ 427680 h 475200"/>
                <a:gd name="connsiteX5" fmla="*/ 1026539 w 1074059"/>
                <a:gd name="connsiteY5" fmla="*/ 475200 h 475200"/>
                <a:gd name="connsiteX6" fmla="*/ 47520 w 1074059"/>
                <a:gd name="connsiteY6" fmla="*/ 475200 h 475200"/>
                <a:gd name="connsiteX7" fmla="*/ 0 w 1074059"/>
                <a:gd name="connsiteY7" fmla="*/ 427680 h 475200"/>
                <a:gd name="connsiteX8" fmla="*/ 0 w 1074059"/>
                <a:gd name="connsiteY8" fmla="*/ 47520 h 47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4059" h="475200">
                  <a:moveTo>
                    <a:pt x="0" y="47520"/>
                  </a:moveTo>
                  <a:cubicBezTo>
                    <a:pt x="0" y="21275"/>
                    <a:pt x="21275" y="0"/>
                    <a:pt x="47520" y="0"/>
                  </a:cubicBezTo>
                  <a:lnTo>
                    <a:pt x="1026539" y="0"/>
                  </a:lnTo>
                  <a:cubicBezTo>
                    <a:pt x="1052784" y="0"/>
                    <a:pt x="1074059" y="21275"/>
                    <a:pt x="1074059" y="47520"/>
                  </a:cubicBezTo>
                  <a:lnTo>
                    <a:pt x="1074059" y="427680"/>
                  </a:lnTo>
                  <a:cubicBezTo>
                    <a:pt x="1074059" y="453925"/>
                    <a:pt x="1052784" y="475200"/>
                    <a:pt x="1026539" y="475200"/>
                  </a:cubicBezTo>
                  <a:lnTo>
                    <a:pt x="47520" y="475200"/>
                  </a:lnTo>
                  <a:cubicBezTo>
                    <a:pt x="21275" y="475200"/>
                    <a:pt x="0" y="453925"/>
                    <a:pt x="0" y="427680"/>
                  </a:cubicBezTo>
                  <a:lnTo>
                    <a:pt x="0" y="4752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2346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>
                  <a:latin typeface="Arial Narrow" panose="020B0606020202030204" pitchFamily="34" charset="0"/>
                </a:rPr>
                <a:t>Etape 1</a:t>
              </a:r>
              <a:endParaRPr lang="fr-FR" sz="3600" b="1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E9DDEA67-7031-467E-80A1-120EC9F2EAF4}"/>
                </a:ext>
              </a:extLst>
            </p:cNvPr>
            <p:cNvSpPr/>
            <p:nvPr/>
          </p:nvSpPr>
          <p:spPr>
            <a:xfrm>
              <a:off x="349673" y="926986"/>
              <a:ext cx="1074059" cy="1259156"/>
            </a:xfrm>
            <a:custGeom>
              <a:avLst/>
              <a:gdLst>
                <a:gd name="connsiteX0" fmla="*/ 0 w 1074059"/>
                <a:gd name="connsiteY0" fmla="*/ 107406 h 1259156"/>
                <a:gd name="connsiteX1" fmla="*/ 107406 w 1074059"/>
                <a:gd name="connsiteY1" fmla="*/ 0 h 1259156"/>
                <a:gd name="connsiteX2" fmla="*/ 966653 w 1074059"/>
                <a:gd name="connsiteY2" fmla="*/ 0 h 1259156"/>
                <a:gd name="connsiteX3" fmla="*/ 1074059 w 1074059"/>
                <a:gd name="connsiteY3" fmla="*/ 107406 h 1259156"/>
                <a:gd name="connsiteX4" fmla="*/ 1074059 w 1074059"/>
                <a:gd name="connsiteY4" fmla="*/ 1151750 h 1259156"/>
                <a:gd name="connsiteX5" fmla="*/ 966653 w 1074059"/>
                <a:gd name="connsiteY5" fmla="*/ 1259156 h 1259156"/>
                <a:gd name="connsiteX6" fmla="*/ 107406 w 1074059"/>
                <a:gd name="connsiteY6" fmla="*/ 1259156 h 1259156"/>
                <a:gd name="connsiteX7" fmla="*/ 0 w 1074059"/>
                <a:gd name="connsiteY7" fmla="*/ 1151750 h 1259156"/>
                <a:gd name="connsiteX8" fmla="*/ 0 w 1074059"/>
                <a:gd name="connsiteY8" fmla="*/ 107406 h 12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4059" h="1259156">
                  <a:moveTo>
                    <a:pt x="0" y="107406"/>
                  </a:moveTo>
                  <a:cubicBezTo>
                    <a:pt x="0" y="48087"/>
                    <a:pt x="48087" y="0"/>
                    <a:pt x="107406" y="0"/>
                  </a:cubicBezTo>
                  <a:lnTo>
                    <a:pt x="966653" y="0"/>
                  </a:lnTo>
                  <a:cubicBezTo>
                    <a:pt x="1025972" y="0"/>
                    <a:pt x="1074059" y="48087"/>
                    <a:pt x="1074059" y="107406"/>
                  </a:cubicBezTo>
                  <a:lnTo>
                    <a:pt x="1074059" y="1151750"/>
                  </a:lnTo>
                  <a:cubicBezTo>
                    <a:pt x="1074059" y="1211069"/>
                    <a:pt x="1025972" y="1259156"/>
                    <a:pt x="966653" y="1259156"/>
                  </a:cubicBezTo>
                  <a:lnTo>
                    <a:pt x="107406" y="1259156"/>
                  </a:lnTo>
                  <a:cubicBezTo>
                    <a:pt x="48087" y="1259156"/>
                    <a:pt x="0" y="1211069"/>
                    <a:pt x="0" y="1151750"/>
                  </a:cubicBezTo>
                  <a:lnTo>
                    <a:pt x="0" y="107406"/>
                  </a:ln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9690" tIns="109690" rIns="109690" bIns="109690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 b="1" kern="1200" dirty="0">
                  <a:latin typeface="Arial Narrow" panose="020B0606020202030204" pitchFamily="34" charset="0"/>
                </a:rPr>
                <a:t>Diagnostic au regard des axes et objectifs du projet académique</a:t>
              </a: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BBCA0DA-6129-4101-B3F2-A3D67E7E18EB}"/>
                </a:ext>
              </a:extLst>
            </p:cNvPr>
            <p:cNvSpPr/>
            <p:nvPr/>
          </p:nvSpPr>
          <p:spPr>
            <a:xfrm>
              <a:off x="1855038" y="610186"/>
              <a:ext cx="1074059" cy="475200"/>
            </a:xfrm>
            <a:custGeom>
              <a:avLst/>
              <a:gdLst>
                <a:gd name="connsiteX0" fmla="*/ 0 w 1074059"/>
                <a:gd name="connsiteY0" fmla="*/ 47520 h 475200"/>
                <a:gd name="connsiteX1" fmla="*/ 47520 w 1074059"/>
                <a:gd name="connsiteY1" fmla="*/ 0 h 475200"/>
                <a:gd name="connsiteX2" fmla="*/ 1026539 w 1074059"/>
                <a:gd name="connsiteY2" fmla="*/ 0 h 475200"/>
                <a:gd name="connsiteX3" fmla="*/ 1074059 w 1074059"/>
                <a:gd name="connsiteY3" fmla="*/ 47520 h 475200"/>
                <a:gd name="connsiteX4" fmla="*/ 1074059 w 1074059"/>
                <a:gd name="connsiteY4" fmla="*/ 427680 h 475200"/>
                <a:gd name="connsiteX5" fmla="*/ 1026539 w 1074059"/>
                <a:gd name="connsiteY5" fmla="*/ 475200 h 475200"/>
                <a:gd name="connsiteX6" fmla="*/ 47520 w 1074059"/>
                <a:gd name="connsiteY6" fmla="*/ 475200 h 475200"/>
                <a:gd name="connsiteX7" fmla="*/ 0 w 1074059"/>
                <a:gd name="connsiteY7" fmla="*/ 427680 h 475200"/>
                <a:gd name="connsiteX8" fmla="*/ 0 w 1074059"/>
                <a:gd name="connsiteY8" fmla="*/ 47520 h 47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4059" h="475200">
                  <a:moveTo>
                    <a:pt x="0" y="47520"/>
                  </a:moveTo>
                  <a:cubicBezTo>
                    <a:pt x="0" y="21275"/>
                    <a:pt x="21275" y="0"/>
                    <a:pt x="47520" y="0"/>
                  </a:cubicBezTo>
                  <a:lnTo>
                    <a:pt x="1026539" y="0"/>
                  </a:lnTo>
                  <a:cubicBezTo>
                    <a:pt x="1052784" y="0"/>
                    <a:pt x="1074059" y="21275"/>
                    <a:pt x="1074059" y="47520"/>
                  </a:cubicBezTo>
                  <a:lnTo>
                    <a:pt x="1074059" y="427680"/>
                  </a:lnTo>
                  <a:cubicBezTo>
                    <a:pt x="1074059" y="453925"/>
                    <a:pt x="1052784" y="475200"/>
                    <a:pt x="1026539" y="475200"/>
                  </a:cubicBezTo>
                  <a:lnTo>
                    <a:pt x="47520" y="475200"/>
                  </a:lnTo>
                  <a:cubicBezTo>
                    <a:pt x="21275" y="475200"/>
                    <a:pt x="0" y="453925"/>
                    <a:pt x="0" y="427680"/>
                  </a:cubicBezTo>
                  <a:lnTo>
                    <a:pt x="0" y="4752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shade val="80000"/>
                <a:hueOff val="-209202"/>
                <a:satOff val="-828"/>
                <a:lumOff val="1477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2346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>
                  <a:latin typeface="Arial Narrow" panose="020B0606020202030204" pitchFamily="34" charset="0"/>
                </a:rPr>
                <a:t>Etape 2 </a:t>
              </a: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CEAF028-0E14-4BB2-B43E-AC78A589921A}"/>
                </a:ext>
              </a:extLst>
            </p:cNvPr>
            <p:cNvSpPr/>
            <p:nvPr/>
          </p:nvSpPr>
          <p:spPr>
            <a:xfrm>
              <a:off x="2075026" y="926986"/>
              <a:ext cx="1074059" cy="1259156"/>
            </a:xfrm>
            <a:custGeom>
              <a:avLst/>
              <a:gdLst>
                <a:gd name="connsiteX0" fmla="*/ 0 w 1074059"/>
                <a:gd name="connsiteY0" fmla="*/ 107406 h 1259156"/>
                <a:gd name="connsiteX1" fmla="*/ 107406 w 1074059"/>
                <a:gd name="connsiteY1" fmla="*/ 0 h 1259156"/>
                <a:gd name="connsiteX2" fmla="*/ 966653 w 1074059"/>
                <a:gd name="connsiteY2" fmla="*/ 0 h 1259156"/>
                <a:gd name="connsiteX3" fmla="*/ 1074059 w 1074059"/>
                <a:gd name="connsiteY3" fmla="*/ 107406 h 1259156"/>
                <a:gd name="connsiteX4" fmla="*/ 1074059 w 1074059"/>
                <a:gd name="connsiteY4" fmla="*/ 1151750 h 1259156"/>
                <a:gd name="connsiteX5" fmla="*/ 966653 w 1074059"/>
                <a:gd name="connsiteY5" fmla="*/ 1259156 h 1259156"/>
                <a:gd name="connsiteX6" fmla="*/ 107406 w 1074059"/>
                <a:gd name="connsiteY6" fmla="*/ 1259156 h 1259156"/>
                <a:gd name="connsiteX7" fmla="*/ 0 w 1074059"/>
                <a:gd name="connsiteY7" fmla="*/ 1151750 h 1259156"/>
                <a:gd name="connsiteX8" fmla="*/ 0 w 1074059"/>
                <a:gd name="connsiteY8" fmla="*/ 107406 h 12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4059" h="1259156">
                  <a:moveTo>
                    <a:pt x="0" y="107406"/>
                  </a:moveTo>
                  <a:cubicBezTo>
                    <a:pt x="0" y="48087"/>
                    <a:pt x="48087" y="0"/>
                    <a:pt x="107406" y="0"/>
                  </a:cubicBezTo>
                  <a:lnTo>
                    <a:pt x="966653" y="0"/>
                  </a:lnTo>
                  <a:cubicBezTo>
                    <a:pt x="1025972" y="0"/>
                    <a:pt x="1074059" y="48087"/>
                    <a:pt x="1074059" y="107406"/>
                  </a:cubicBezTo>
                  <a:lnTo>
                    <a:pt x="1074059" y="1151750"/>
                  </a:lnTo>
                  <a:cubicBezTo>
                    <a:pt x="1074059" y="1211069"/>
                    <a:pt x="1025972" y="1259156"/>
                    <a:pt x="966653" y="1259156"/>
                  </a:cubicBezTo>
                  <a:lnTo>
                    <a:pt x="107406" y="1259156"/>
                  </a:lnTo>
                  <a:cubicBezTo>
                    <a:pt x="48087" y="1259156"/>
                    <a:pt x="0" y="1211069"/>
                    <a:pt x="0" y="1151750"/>
                  </a:cubicBezTo>
                  <a:lnTo>
                    <a:pt x="0" y="107406"/>
                  </a:ln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-209202"/>
                <a:satOff val="-828"/>
                <a:lumOff val="1477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9690" tIns="109690" rIns="109690" bIns="109690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 b="1" kern="1200" dirty="0">
                  <a:latin typeface="Arial Narrow" panose="020B0606020202030204" pitchFamily="34" charset="0"/>
                </a:rPr>
                <a:t>Définition des indicateurs et des marqueurs pour atteindre les objectifs et la cible</a:t>
              </a: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6D2F83DD-9518-48C3-9D13-58B350010AD5}"/>
                </a:ext>
              </a:extLst>
            </p:cNvPr>
            <p:cNvSpPr/>
            <p:nvPr/>
          </p:nvSpPr>
          <p:spPr>
            <a:xfrm>
              <a:off x="3091921" y="634881"/>
              <a:ext cx="345185" cy="267409"/>
            </a:xfrm>
            <a:custGeom>
              <a:avLst/>
              <a:gdLst>
                <a:gd name="connsiteX0" fmla="*/ 0 w 345185"/>
                <a:gd name="connsiteY0" fmla="*/ 53482 h 267409"/>
                <a:gd name="connsiteX1" fmla="*/ 211481 w 345185"/>
                <a:gd name="connsiteY1" fmla="*/ 53482 h 267409"/>
                <a:gd name="connsiteX2" fmla="*/ 211481 w 345185"/>
                <a:gd name="connsiteY2" fmla="*/ 0 h 267409"/>
                <a:gd name="connsiteX3" fmla="*/ 345185 w 345185"/>
                <a:gd name="connsiteY3" fmla="*/ 133705 h 267409"/>
                <a:gd name="connsiteX4" fmla="*/ 211481 w 345185"/>
                <a:gd name="connsiteY4" fmla="*/ 267409 h 267409"/>
                <a:gd name="connsiteX5" fmla="*/ 211481 w 345185"/>
                <a:gd name="connsiteY5" fmla="*/ 213927 h 267409"/>
                <a:gd name="connsiteX6" fmla="*/ 0 w 345185"/>
                <a:gd name="connsiteY6" fmla="*/ 213927 h 267409"/>
                <a:gd name="connsiteX7" fmla="*/ 0 w 345185"/>
                <a:gd name="connsiteY7" fmla="*/ 53482 h 26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185" h="267409">
                  <a:moveTo>
                    <a:pt x="0" y="53482"/>
                  </a:moveTo>
                  <a:lnTo>
                    <a:pt x="211481" y="53482"/>
                  </a:lnTo>
                  <a:lnTo>
                    <a:pt x="211481" y="0"/>
                  </a:lnTo>
                  <a:lnTo>
                    <a:pt x="345185" y="133705"/>
                  </a:lnTo>
                  <a:lnTo>
                    <a:pt x="211481" y="267409"/>
                  </a:lnTo>
                  <a:lnTo>
                    <a:pt x="211481" y="213927"/>
                  </a:lnTo>
                  <a:lnTo>
                    <a:pt x="0" y="213927"/>
                  </a:lnTo>
                  <a:lnTo>
                    <a:pt x="0" y="53482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0">
              <a:schemeClr val="accent1">
                <a:shade val="90000"/>
                <a:hueOff val="-418327"/>
                <a:satOff val="-1236"/>
                <a:lumOff val="26906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shade val="90000"/>
                <a:hueOff val="-418327"/>
                <a:satOff val="-1236"/>
                <a:lumOff val="269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482" rIns="80223" bIns="5348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900" kern="12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059908AA-3BBE-41B5-ACD6-E93AA0487046}"/>
                </a:ext>
              </a:extLst>
            </p:cNvPr>
            <p:cNvSpPr/>
            <p:nvPr/>
          </p:nvSpPr>
          <p:spPr>
            <a:xfrm>
              <a:off x="3580391" y="610186"/>
              <a:ext cx="1074059" cy="475200"/>
            </a:xfrm>
            <a:custGeom>
              <a:avLst/>
              <a:gdLst>
                <a:gd name="connsiteX0" fmla="*/ 0 w 1074059"/>
                <a:gd name="connsiteY0" fmla="*/ 47520 h 475200"/>
                <a:gd name="connsiteX1" fmla="*/ 47520 w 1074059"/>
                <a:gd name="connsiteY1" fmla="*/ 0 h 475200"/>
                <a:gd name="connsiteX2" fmla="*/ 1026539 w 1074059"/>
                <a:gd name="connsiteY2" fmla="*/ 0 h 475200"/>
                <a:gd name="connsiteX3" fmla="*/ 1074059 w 1074059"/>
                <a:gd name="connsiteY3" fmla="*/ 47520 h 475200"/>
                <a:gd name="connsiteX4" fmla="*/ 1074059 w 1074059"/>
                <a:gd name="connsiteY4" fmla="*/ 427680 h 475200"/>
                <a:gd name="connsiteX5" fmla="*/ 1026539 w 1074059"/>
                <a:gd name="connsiteY5" fmla="*/ 475200 h 475200"/>
                <a:gd name="connsiteX6" fmla="*/ 47520 w 1074059"/>
                <a:gd name="connsiteY6" fmla="*/ 475200 h 475200"/>
                <a:gd name="connsiteX7" fmla="*/ 0 w 1074059"/>
                <a:gd name="connsiteY7" fmla="*/ 427680 h 475200"/>
                <a:gd name="connsiteX8" fmla="*/ 0 w 1074059"/>
                <a:gd name="connsiteY8" fmla="*/ 47520 h 47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4059" h="475200">
                  <a:moveTo>
                    <a:pt x="0" y="47520"/>
                  </a:moveTo>
                  <a:cubicBezTo>
                    <a:pt x="0" y="21275"/>
                    <a:pt x="21275" y="0"/>
                    <a:pt x="47520" y="0"/>
                  </a:cubicBezTo>
                  <a:lnTo>
                    <a:pt x="1026539" y="0"/>
                  </a:lnTo>
                  <a:cubicBezTo>
                    <a:pt x="1052784" y="0"/>
                    <a:pt x="1074059" y="21275"/>
                    <a:pt x="1074059" y="47520"/>
                  </a:cubicBezTo>
                  <a:lnTo>
                    <a:pt x="1074059" y="427680"/>
                  </a:lnTo>
                  <a:cubicBezTo>
                    <a:pt x="1074059" y="453925"/>
                    <a:pt x="1052784" y="475200"/>
                    <a:pt x="1026539" y="475200"/>
                  </a:cubicBezTo>
                  <a:lnTo>
                    <a:pt x="47520" y="475200"/>
                  </a:lnTo>
                  <a:cubicBezTo>
                    <a:pt x="21275" y="475200"/>
                    <a:pt x="0" y="453925"/>
                    <a:pt x="0" y="427680"/>
                  </a:cubicBezTo>
                  <a:lnTo>
                    <a:pt x="0" y="4752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shade val="80000"/>
                <a:hueOff val="-418403"/>
                <a:satOff val="-1655"/>
                <a:lumOff val="2954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2346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>
                  <a:latin typeface="Arial Narrow" panose="020B0606020202030204" pitchFamily="34" charset="0"/>
                </a:rPr>
                <a:t>Etape 3 </a:t>
              </a: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2AD2827-7A0A-496B-BD72-4165BFF5C932}"/>
                </a:ext>
              </a:extLst>
            </p:cNvPr>
            <p:cNvSpPr/>
            <p:nvPr/>
          </p:nvSpPr>
          <p:spPr>
            <a:xfrm>
              <a:off x="3800379" y="926986"/>
              <a:ext cx="1074059" cy="1259156"/>
            </a:xfrm>
            <a:custGeom>
              <a:avLst/>
              <a:gdLst>
                <a:gd name="connsiteX0" fmla="*/ 0 w 1074059"/>
                <a:gd name="connsiteY0" fmla="*/ 107406 h 1259156"/>
                <a:gd name="connsiteX1" fmla="*/ 107406 w 1074059"/>
                <a:gd name="connsiteY1" fmla="*/ 0 h 1259156"/>
                <a:gd name="connsiteX2" fmla="*/ 966653 w 1074059"/>
                <a:gd name="connsiteY2" fmla="*/ 0 h 1259156"/>
                <a:gd name="connsiteX3" fmla="*/ 1074059 w 1074059"/>
                <a:gd name="connsiteY3" fmla="*/ 107406 h 1259156"/>
                <a:gd name="connsiteX4" fmla="*/ 1074059 w 1074059"/>
                <a:gd name="connsiteY4" fmla="*/ 1151750 h 1259156"/>
                <a:gd name="connsiteX5" fmla="*/ 966653 w 1074059"/>
                <a:gd name="connsiteY5" fmla="*/ 1259156 h 1259156"/>
                <a:gd name="connsiteX6" fmla="*/ 107406 w 1074059"/>
                <a:gd name="connsiteY6" fmla="*/ 1259156 h 1259156"/>
                <a:gd name="connsiteX7" fmla="*/ 0 w 1074059"/>
                <a:gd name="connsiteY7" fmla="*/ 1151750 h 1259156"/>
                <a:gd name="connsiteX8" fmla="*/ 0 w 1074059"/>
                <a:gd name="connsiteY8" fmla="*/ 107406 h 12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4059" h="1259156">
                  <a:moveTo>
                    <a:pt x="0" y="107406"/>
                  </a:moveTo>
                  <a:cubicBezTo>
                    <a:pt x="0" y="48087"/>
                    <a:pt x="48087" y="0"/>
                    <a:pt x="107406" y="0"/>
                  </a:cubicBezTo>
                  <a:lnTo>
                    <a:pt x="966653" y="0"/>
                  </a:lnTo>
                  <a:cubicBezTo>
                    <a:pt x="1025972" y="0"/>
                    <a:pt x="1074059" y="48087"/>
                    <a:pt x="1074059" y="107406"/>
                  </a:cubicBezTo>
                  <a:lnTo>
                    <a:pt x="1074059" y="1151750"/>
                  </a:lnTo>
                  <a:cubicBezTo>
                    <a:pt x="1074059" y="1211069"/>
                    <a:pt x="1025972" y="1259156"/>
                    <a:pt x="966653" y="1259156"/>
                  </a:cubicBezTo>
                  <a:lnTo>
                    <a:pt x="107406" y="1259156"/>
                  </a:lnTo>
                  <a:cubicBezTo>
                    <a:pt x="48087" y="1259156"/>
                    <a:pt x="0" y="1211069"/>
                    <a:pt x="0" y="1151750"/>
                  </a:cubicBezTo>
                  <a:lnTo>
                    <a:pt x="0" y="107406"/>
                  </a:ln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-418403"/>
                <a:satOff val="-1655"/>
                <a:lumOff val="2954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9690" tIns="109690" rIns="109690" bIns="109690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 b="1" kern="1200" dirty="0">
                  <a:latin typeface="Arial Narrow" panose="020B0606020202030204" pitchFamily="34" charset="0"/>
                </a:rPr>
                <a:t>Elaboration du  plan d’actions =&gt; Elaboration des « fiches marqueurs » </a:t>
              </a:r>
            </a:p>
          </p:txBody>
        </p:sp>
      </p:grpSp>
      <p:sp>
        <p:nvSpPr>
          <p:cNvPr id="4" name="Cercle : creux 3">
            <a:extLst>
              <a:ext uri="{FF2B5EF4-FFF2-40B4-BE49-F238E27FC236}">
                <a16:creationId xmlns:a16="http://schemas.microsoft.com/office/drawing/2014/main" id="{393AD8F1-8A26-44E2-A5A6-31FA5E2FBB97}"/>
              </a:ext>
            </a:extLst>
          </p:cNvPr>
          <p:cNvSpPr/>
          <p:nvPr/>
        </p:nvSpPr>
        <p:spPr>
          <a:xfrm>
            <a:off x="1782007" y="641513"/>
            <a:ext cx="1424923" cy="1326764"/>
          </a:xfrm>
          <a:prstGeom prst="donut">
            <a:avLst>
              <a:gd name="adj" fmla="val 1758"/>
            </a:avLst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EE0DF8E-5562-4211-8FB6-2DF7062A0D47}"/>
              </a:ext>
            </a:extLst>
          </p:cNvPr>
          <p:cNvSpPr txBox="1"/>
          <p:nvPr/>
        </p:nvSpPr>
        <p:spPr>
          <a:xfrm>
            <a:off x="152688" y="-2497"/>
            <a:ext cx="1141509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 Narrow" panose="020B0606020202030204" pitchFamily="34" charset="0"/>
              </a:rPr>
              <a:t>ETAPE 2 : DES INDICATEURS AUX MARQUEURS   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006E6CA3-6895-4414-A3B1-3BD7A4AC16E4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6550883" y="4221720"/>
            <a:ext cx="946248" cy="73437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22E7032-E6DE-415C-94BF-3151D6450A33}"/>
              </a:ext>
            </a:extLst>
          </p:cNvPr>
          <p:cNvGrpSpPr/>
          <p:nvPr/>
        </p:nvGrpSpPr>
        <p:grpSpPr>
          <a:xfrm>
            <a:off x="1243911" y="572384"/>
            <a:ext cx="684605" cy="374671"/>
            <a:chOff x="1611810" y="464236"/>
            <a:chExt cx="692565" cy="369096"/>
          </a:xfrm>
        </p:grpSpPr>
        <p:sp>
          <p:nvSpPr>
            <p:cNvPr id="35" name="Flèche : double flèche horizontale 34">
              <a:extLst>
                <a:ext uri="{FF2B5EF4-FFF2-40B4-BE49-F238E27FC236}">
                  <a16:creationId xmlns:a16="http://schemas.microsoft.com/office/drawing/2014/main" id="{06661B5E-254E-482D-9C01-704D92D610F6}"/>
                </a:ext>
              </a:extLst>
            </p:cNvPr>
            <p:cNvSpPr/>
            <p:nvPr/>
          </p:nvSpPr>
          <p:spPr>
            <a:xfrm>
              <a:off x="1611810" y="464236"/>
              <a:ext cx="692565" cy="369096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lèche : double flèche horizontale 4">
              <a:extLst>
                <a:ext uri="{FF2B5EF4-FFF2-40B4-BE49-F238E27FC236}">
                  <a16:creationId xmlns:a16="http://schemas.microsoft.com/office/drawing/2014/main" id="{9D28B265-9E70-47B7-94A9-AD4EF1B4EB2F}"/>
                </a:ext>
              </a:extLst>
            </p:cNvPr>
            <p:cNvSpPr txBox="1"/>
            <p:nvPr/>
          </p:nvSpPr>
          <p:spPr>
            <a:xfrm>
              <a:off x="1611810" y="625523"/>
              <a:ext cx="581836" cy="133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85141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57D746D-61AF-4E9F-AD94-3F89041D8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158858"/>
              </p:ext>
            </p:extLst>
          </p:nvPr>
        </p:nvGraphicFramePr>
        <p:xfrm>
          <a:off x="211730" y="717957"/>
          <a:ext cx="4749478" cy="1698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ercle : creux 2">
            <a:extLst>
              <a:ext uri="{FF2B5EF4-FFF2-40B4-BE49-F238E27FC236}">
                <a16:creationId xmlns:a16="http://schemas.microsoft.com/office/drawing/2014/main" id="{68A43A13-B49E-4EC3-AEC1-A2979C8CEF55}"/>
              </a:ext>
            </a:extLst>
          </p:cNvPr>
          <p:cNvSpPr/>
          <p:nvPr/>
        </p:nvSpPr>
        <p:spPr>
          <a:xfrm>
            <a:off x="3554536" y="754703"/>
            <a:ext cx="1645403" cy="1661295"/>
          </a:xfrm>
          <a:prstGeom prst="donut">
            <a:avLst>
              <a:gd name="adj" fmla="val 1758"/>
            </a:avLst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E5E265-765C-4476-BB32-CA74EEAF1750}"/>
              </a:ext>
            </a:extLst>
          </p:cNvPr>
          <p:cNvSpPr txBox="1"/>
          <p:nvPr/>
        </p:nvSpPr>
        <p:spPr>
          <a:xfrm>
            <a:off x="211730" y="237919"/>
            <a:ext cx="1141509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 Narrow" panose="020B0606020202030204" pitchFamily="34" charset="0"/>
              </a:rPr>
              <a:t>ETAPE 3 : ELABORATION DU PLAN D’ACTIONS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62D0EBE-E4B8-4892-A041-2FD2A514BF91}"/>
              </a:ext>
            </a:extLst>
          </p:cNvPr>
          <p:cNvGrpSpPr/>
          <p:nvPr/>
        </p:nvGrpSpPr>
        <p:grpSpPr>
          <a:xfrm>
            <a:off x="1237746" y="2962205"/>
            <a:ext cx="6640228" cy="3293947"/>
            <a:chOff x="1740995" y="2995055"/>
            <a:chExt cx="6640228" cy="3293947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EAC8B56-1109-4AC7-A201-DD0DB0AC3BD8}"/>
                </a:ext>
              </a:extLst>
            </p:cNvPr>
            <p:cNvSpPr/>
            <p:nvPr/>
          </p:nvSpPr>
          <p:spPr>
            <a:xfrm>
              <a:off x="5314726" y="3288871"/>
              <a:ext cx="3066497" cy="2931589"/>
            </a:xfrm>
            <a:custGeom>
              <a:avLst/>
              <a:gdLst>
                <a:gd name="connsiteX0" fmla="*/ 1442109 w 2031700"/>
                <a:gd name="connsiteY0" fmla="*/ 323931 h 2031700"/>
                <a:gd name="connsiteX1" fmla="*/ 1600143 w 2031700"/>
                <a:gd name="connsiteY1" fmla="*/ 191318 h 2031700"/>
                <a:gd name="connsiteX2" fmla="*/ 1726394 w 2031700"/>
                <a:gd name="connsiteY2" fmla="*/ 297255 h 2031700"/>
                <a:gd name="connsiteX3" fmla="*/ 1623238 w 2031700"/>
                <a:gd name="connsiteY3" fmla="*/ 475916 h 2031700"/>
                <a:gd name="connsiteX4" fmla="*/ 1787141 w 2031700"/>
                <a:gd name="connsiteY4" fmla="*/ 759804 h 2031700"/>
                <a:gd name="connsiteX5" fmla="*/ 1993444 w 2031700"/>
                <a:gd name="connsiteY5" fmla="*/ 759798 h 2031700"/>
                <a:gd name="connsiteX6" fmla="*/ 2022063 w 2031700"/>
                <a:gd name="connsiteY6" fmla="*/ 922103 h 2031700"/>
                <a:gd name="connsiteX7" fmla="*/ 1828199 w 2031700"/>
                <a:gd name="connsiteY7" fmla="*/ 992658 h 2031700"/>
                <a:gd name="connsiteX8" fmla="*/ 1771276 w 2031700"/>
                <a:gd name="connsiteY8" fmla="*/ 1315483 h 2031700"/>
                <a:gd name="connsiteX9" fmla="*/ 1929317 w 2031700"/>
                <a:gd name="connsiteY9" fmla="*/ 1448088 h 2031700"/>
                <a:gd name="connsiteX10" fmla="*/ 1846913 w 2031700"/>
                <a:gd name="connsiteY10" fmla="*/ 1590817 h 2031700"/>
                <a:gd name="connsiteX11" fmla="*/ 1653053 w 2031700"/>
                <a:gd name="connsiteY11" fmla="*/ 1520252 h 2031700"/>
                <a:gd name="connsiteX12" fmla="*/ 1401940 w 2031700"/>
                <a:gd name="connsiteY12" fmla="*/ 1730961 h 2031700"/>
                <a:gd name="connsiteX13" fmla="*/ 1437769 w 2031700"/>
                <a:gd name="connsiteY13" fmla="*/ 1934129 h 2031700"/>
                <a:gd name="connsiteX14" fmla="*/ 1282900 w 2031700"/>
                <a:gd name="connsiteY14" fmla="*/ 1990497 h 2031700"/>
                <a:gd name="connsiteX15" fmla="*/ 1179753 w 2031700"/>
                <a:gd name="connsiteY15" fmla="*/ 1811830 h 2031700"/>
                <a:gd name="connsiteX16" fmla="*/ 851948 w 2031700"/>
                <a:gd name="connsiteY16" fmla="*/ 1811830 h 2031700"/>
                <a:gd name="connsiteX17" fmla="*/ 748800 w 2031700"/>
                <a:gd name="connsiteY17" fmla="*/ 1990497 h 2031700"/>
                <a:gd name="connsiteX18" fmla="*/ 593931 w 2031700"/>
                <a:gd name="connsiteY18" fmla="*/ 1934129 h 2031700"/>
                <a:gd name="connsiteX19" fmla="*/ 629760 w 2031700"/>
                <a:gd name="connsiteY19" fmla="*/ 1730961 h 2031700"/>
                <a:gd name="connsiteX20" fmla="*/ 378647 w 2031700"/>
                <a:gd name="connsiteY20" fmla="*/ 1520252 h 2031700"/>
                <a:gd name="connsiteX21" fmla="*/ 184787 w 2031700"/>
                <a:gd name="connsiteY21" fmla="*/ 1590817 h 2031700"/>
                <a:gd name="connsiteX22" fmla="*/ 102383 w 2031700"/>
                <a:gd name="connsiteY22" fmla="*/ 1448088 h 2031700"/>
                <a:gd name="connsiteX23" fmla="*/ 260424 w 2031700"/>
                <a:gd name="connsiteY23" fmla="*/ 1315483 h 2031700"/>
                <a:gd name="connsiteX24" fmla="*/ 203501 w 2031700"/>
                <a:gd name="connsiteY24" fmla="*/ 992658 h 2031700"/>
                <a:gd name="connsiteX25" fmla="*/ 9637 w 2031700"/>
                <a:gd name="connsiteY25" fmla="*/ 922103 h 2031700"/>
                <a:gd name="connsiteX26" fmla="*/ 38256 w 2031700"/>
                <a:gd name="connsiteY26" fmla="*/ 759798 h 2031700"/>
                <a:gd name="connsiteX27" fmla="*/ 244560 w 2031700"/>
                <a:gd name="connsiteY27" fmla="*/ 759804 h 2031700"/>
                <a:gd name="connsiteX28" fmla="*/ 408463 w 2031700"/>
                <a:gd name="connsiteY28" fmla="*/ 475916 h 2031700"/>
                <a:gd name="connsiteX29" fmla="*/ 305306 w 2031700"/>
                <a:gd name="connsiteY29" fmla="*/ 297255 h 2031700"/>
                <a:gd name="connsiteX30" fmla="*/ 431557 w 2031700"/>
                <a:gd name="connsiteY30" fmla="*/ 191318 h 2031700"/>
                <a:gd name="connsiteX31" fmla="*/ 589591 w 2031700"/>
                <a:gd name="connsiteY31" fmla="*/ 323931 h 2031700"/>
                <a:gd name="connsiteX32" fmla="*/ 897627 w 2031700"/>
                <a:gd name="connsiteY32" fmla="*/ 211815 h 2031700"/>
                <a:gd name="connsiteX33" fmla="*/ 933446 w 2031700"/>
                <a:gd name="connsiteY33" fmla="*/ 8645 h 2031700"/>
                <a:gd name="connsiteX34" fmla="*/ 1098254 w 2031700"/>
                <a:gd name="connsiteY34" fmla="*/ 8645 h 2031700"/>
                <a:gd name="connsiteX35" fmla="*/ 1134073 w 2031700"/>
                <a:gd name="connsiteY35" fmla="*/ 211815 h 2031700"/>
                <a:gd name="connsiteX36" fmla="*/ 1442109 w 2031700"/>
                <a:gd name="connsiteY36" fmla="*/ 323931 h 20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31700" h="2031700">
                  <a:moveTo>
                    <a:pt x="1442109" y="323931"/>
                  </a:moveTo>
                  <a:lnTo>
                    <a:pt x="1600143" y="191318"/>
                  </a:lnTo>
                  <a:lnTo>
                    <a:pt x="1726394" y="297255"/>
                  </a:lnTo>
                  <a:lnTo>
                    <a:pt x="1623238" y="475916"/>
                  </a:lnTo>
                  <a:cubicBezTo>
                    <a:pt x="1696588" y="558430"/>
                    <a:pt x="1752357" y="655024"/>
                    <a:pt x="1787141" y="759804"/>
                  </a:cubicBezTo>
                  <a:lnTo>
                    <a:pt x="1993444" y="759798"/>
                  </a:lnTo>
                  <a:lnTo>
                    <a:pt x="2022063" y="922103"/>
                  </a:lnTo>
                  <a:lnTo>
                    <a:pt x="1828199" y="992658"/>
                  </a:lnTo>
                  <a:cubicBezTo>
                    <a:pt x="1831350" y="1103016"/>
                    <a:pt x="1811981" y="1212858"/>
                    <a:pt x="1771276" y="1315483"/>
                  </a:cubicBezTo>
                  <a:lnTo>
                    <a:pt x="1929317" y="1448088"/>
                  </a:lnTo>
                  <a:lnTo>
                    <a:pt x="1846913" y="1590817"/>
                  </a:lnTo>
                  <a:lnTo>
                    <a:pt x="1653053" y="1520252"/>
                  </a:lnTo>
                  <a:cubicBezTo>
                    <a:pt x="1584530" y="1606816"/>
                    <a:pt x="1499088" y="1678511"/>
                    <a:pt x="1401940" y="1730961"/>
                  </a:cubicBezTo>
                  <a:lnTo>
                    <a:pt x="1437769" y="1934129"/>
                  </a:lnTo>
                  <a:lnTo>
                    <a:pt x="1282900" y="1990497"/>
                  </a:lnTo>
                  <a:lnTo>
                    <a:pt x="1179753" y="1811830"/>
                  </a:lnTo>
                  <a:cubicBezTo>
                    <a:pt x="1071619" y="1834096"/>
                    <a:pt x="960082" y="1834096"/>
                    <a:pt x="851948" y="1811830"/>
                  </a:cubicBezTo>
                  <a:lnTo>
                    <a:pt x="748800" y="1990497"/>
                  </a:lnTo>
                  <a:lnTo>
                    <a:pt x="593931" y="1934129"/>
                  </a:lnTo>
                  <a:lnTo>
                    <a:pt x="629760" y="1730961"/>
                  </a:lnTo>
                  <a:cubicBezTo>
                    <a:pt x="532612" y="1678511"/>
                    <a:pt x="447170" y="1606816"/>
                    <a:pt x="378647" y="1520252"/>
                  </a:cubicBezTo>
                  <a:lnTo>
                    <a:pt x="184787" y="1590817"/>
                  </a:lnTo>
                  <a:lnTo>
                    <a:pt x="102383" y="1448088"/>
                  </a:lnTo>
                  <a:lnTo>
                    <a:pt x="260424" y="1315483"/>
                  </a:lnTo>
                  <a:cubicBezTo>
                    <a:pt x="219719" y="1212858"/>
                    <a:pt x="200351" y="1103016"/>
                    <a:pt x="203501" y="992658"/>
                  </a:cubicBezTo>
                  <a:lnTo>
                    <a:pt x="9637" y="922103"/>
                  </a:lnTo>
                  <a:lnTo>
                    <a:pt x="38256" y="759798"/>
                  </a:lnTo>
                  <a:lnTo>
                    <a:pt x="244560" y="759804"/>
                  </a:lnTo>
                  <a:cubicBezTo>
                    <a:pt x="279344" y="655024"/>
                    <a:pt x="335112" y="558430"/>
                    <a:pt x="408463" y="475916"/>
                  </a:cubicBezTo>
                  <a:lnTo>
                    <a:pt x="305306" y="297255"/>
                  </a:lnTo>
                  <a:lnTo>
                    <a:pt x="431557" y="191318"/>
                  </a:lnTo>
                  <a:lnTo>
                    <a:pt x="589591" y="323931"/>
                  </a:lnTo>
                  <a:cubicBezTo>
                    <a:pt x="683588" y="266024"/>
                    <a:pt x="788399" y="227876"/>
                    <a:pt x="897627" y="211815"/>
                  </a:cubicBezTo>
                  <a:lnTo>
                    <a:pt x="933446" y="8645"/>
                  </a:lnTo>
                  <a:lnTo>
                    <a:pt x="1098254" y="8645"/>
                  </a:lnTo>
                  <a:lnTo>
                    <a:pt x="1134073" y="211815"/>
                  </a:lnTo>
                  <a:cubicBezTo>
                    <a:pt x="1243301" y="227876"/>
                    <a:pt x="1348112" y="266024"/>
                    <a:pt x="1442109" y="323931"/>
                  </a:cubicBezTo>
                  <a:close/>
                </a:path>
              </a:pathLst>
            </a:custGeom>
            <a:solidFill>
              <a:srgbClr val="FF1D1D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26242" tIns="493696" rIns="426242" bIns="52922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Marqueurs 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631212D0-FAAD-42EE-B124-6B3A68B94FEF}"/>
                </a:ext>
              </a:extLst>
            </p:cNvPr>
            <p:cNvSpPr/>
            <p:nvPr/>
          </p:nvSpPr>
          <p:spPr>
            <a:xfrm>
              <a:off x="3421064" y="4613315"/>
              <a:ext cx="1833199" cy="1675687"/>
            </a:xfrm>
            <a:custGeom>
              <a:avLst/>
              <a:gdLst>
                <a:gd name="connsiteX0" fmla="*/ 1388444 w 1833199"/>
                <a:gd name="connsiteY0" fmla="*/ 424409 h 1675687"/>
                <a:gd name="connsiteX1" fmla="*/ 1631089 w 1833199"/>
                <a:gd name="connsiteY1" fmla="*/ 336133 h 1675687"/>
                <a:gd name="connsiteX2" fmla="*/ 1736551 w 1833199"/>
                <a:gd name="connsiteY2" fmla="*/ 497174 h 1675687"/>
                <a:gd name="connsiteX3" fmla="*/ 1558646 w 1833199"/>
                <a:gd name="connsiteY3" fmla="*/ 684308 h 1675687"/>
                <a:gd name="connsiteX4" fmla="*/ 1558646 w 1833199"/>
                <a:gd name="connsiteY4" fmla="*/ 991379 h 1675687"/>
                <a:gd name="connsiteX5" fmla="*/ 1736551 w 1833199"/>
                <a:gd name="connsiteY5" fmla="*/ 1178513 h 1675687"/>
                <a:gd name="connsiteX6" fmla="*/ 1631089 w 1833199"/>
                <a:gd name="connsiteY6" fmla="*/ 1339554 h 1675687"/>
                <a:gd name="connsiteX7" fmla="*/ 1388444 w 1833199"/>
                <a:gd name="connsiteY7" fmla="*/ 1251278 h 1675687"/>
                <a:gd name="connsiteX8" fmla="*/ 1086802 w 1833199"/>
                <a:gd name="connsiteY8" fmla="*/ 1404814 h 1675687"/>
                <a:gd name="connsiteX9" fmla="*/ 1027717 w 1833199"/>
                <a:gd name="connsiteY9" fmla="*/ 1656167 h 1675687"/>
                <a:gd name="connsiteX10" fmla="*/ 805482 w 1833199"/>
                <a:gd name="connsiteY10" fmla="*/ 1656167 h 1675687"/>
                <a:gd name="connsiteX11" fmla="*/ 746397 w 1833199"/>
                <a:gd name="connsiteY11" fmla="*/ 1404814 h 1675687"/>
                <a:gd name="connsiteX12" fmla="*/ 444755 w 1833199"/>
                <a:gd name="connsiteY12" fmla="*/ 1251278 h 1675687"/>
                <a:gd name="connsiteX13" fmla="*/ 202110 w 1833199"/>
                <a:gd name="connsiteY13" fmla="*/ 1339554 h 1675687"/>
                <a:gd name="connsiteX14" fmla="*/ 96648 w 1833199"/>
                <a:gd name="connsiteY14" fmla="*/ 1178513 h 1675687"/>
                <a:gd name="connsiteX15" fmla="*/ 274553 w 1833199"/>
                <a:gd name="connsiteY15" fmla="*/ 991379 h 1675687"/>
                <a:gd name="connsiteX16" fmla="*/ 274553 w 1833199"/>
                <a:gd name="connsiteY16" fmla="*/ 684308 h 1675687"/>
                <a:gd name="connsiteX17" fmla="*/ 96648 w 1833199"/>
                <a:gd name="connsiteY17" fmla="*/ 497174 h 1675687"/>
                <a:gd name="connsiteX18" fmla="*/ 202110 w 1833199"/>
                <a:gd name="connsiteY18" fmla="*/ 336133 h 1675687"/>
                <a:gd name="connsiteX19" fmla="*/ 444755 w 1833199"/>
                <a:gd name="connsiteY19" fmla="*/ 424409 h 1675687"/>
                <a:gd name="connsiteX20" fmla="*/ 746397 w 1833199"/>
                <a:gd name="connsiteY20" fmla="*/ 270873 h 1675687"/>
                <a:gd name="connsiteX21" fmla="*/ 805482 w 1833199"/>
                <a:gd name="connsiteY21" fmla="*/ 19520 h 1675687"/>
                <a:gd name="connsiteX22" fmla="*/ 1027717 w 1833199"/>
                <a:gd name="connsiteY22" fmla="*/ 19520 h 1675687"/>
                <a:gd name="connsiteX23" fmla="*/ 1086802 w 1833199"/>
                <a:gd name="connsiteY23" fmla="*/ 270873 h 1675687"/>
                <a:gd name="connsiteX24" fmla="*/ 1388444 w 1833199"/>
                <a:gd name="connsiteY24" fmla="*/ 424409 h 167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3199" h="1675687">
                  <a:moveTo>
                    <a:pt x="1388444" y="424409"/>
                  </a:moveTo>
                  <a:lnTo>
                    <a:pt x="1631089" y="336133"/>
                  </a:lnTo>
                  <a:lnTo>
                    <a:pt x="1736551" y="497174"/>
                  </a:lnTo>
                  <a:lnTo>
                    <a:pt x="1558646" y="684308"/>
                  </a:lnTo>
                  <a:cubicBezTo>
                    <a:pt x="1589579" y="784849"/>
                    <a:pt x="1589579" y="890839"/>
                    <a:pt x="1558646" y="991379"/>
                  </a:cubicBezTo>
                  <a:lnTo>
                    <a:pt x="1736551" y="1178513"/>
                  </a:lnTo>
                  <a:lnTo>
                    <a:pt x="1631089" y="1339554"/>
                  </a:lnTo>
                  <a:lnTo>
                    <a:pt x="1388444" y="1251278"/>
                  </a:lnTo>
                  <a:cubicBezTo>
                    <a:pt x="1305148" y="1325166"/>
                    <a:pt x="1201032" y="1378161"/>
                    <a:pt x="1086802" y="1404814"/>
                  </a:cubicBezTo>
                  <a:lnTo>
                    <a:pt x="1027717" y="1656167"/>
                  </a:lnTo>
                  <a:lnTo>
                    <a:pt x="805482" y="1656167"/>
                  </a:lnTo>
                  <a:lnTo>
                    <a:pt x="746397" y="1404814"/>
                  </a:lnTo>
                  <a:cubicBezTo>
                    <a:pt x="632168" y="1378161"/>
                    <a:pt x="528052" y="1325166"/>
                    <a:pt x="444755" y="1251278"/>
                  </a:cubicBezTo>
                  <a:lnTo>
                    <a:pt x="202110" y="1339554"/>
                  </a:lnTo>
                  <a:lnTo>
                    <a:pt x="96648" y="1178513"/>
                  </a:lnTo>
                  <a:lnTo>
                    <a:pt x="274553" y="991379"/>
                  </a:lnTo>
                  <a:cubicBezTo>
                    <a:pt x="243620" y="890838"/>
                    <a:pt x="243620" y="784848"/>
                    <a:pt x="274553" y="684308"/>
                  </a:cubicBezTo>
                  <a:lnTo>
                    <a:pt x="96648" y="497174"/>
                  </a:lnTo>
                  <a:lnTo>
                    <a:pt x="202110" y="336133"/>
                  </a:lnTo>
                  <a:lnTo>
                    <a:pt x="444755" y="424409"/>
                  </a:lnTo>
                  <a:cubicBezTo>
                    <a:pt x="528051" y="350521"/>
                    <a:pt x="632167" y="297526"/>
                    <a:pt x="746397" y="270873"/>
                  </a:cubicBezTo>
                  <a:lnTo>
                    <a:pt x="805482" y="19520"/>
                  </a:lnTo>
                  <a:lnTo>
                    <a:pt x="1027717" y="19520"/>
                  </a:lnTo>
                  <a:lnTo>
                    <a:pt x="1086802" y="270873"/>
                  </a:lnTo>
                  <a:cubicBezTo>
                    <a:pt x="1201031" y="297526"/>
                    <a:pt x="1305147" y="350521"/>
                    <a:pt x="1388444" y="42440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62535" tIns="442189" rIns="462535" bIns="44218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Indicateurs</a:t>
              </a:r>
            </a:p>
          </p:txBody>
        </p:sp>
        <p:sp>
          <p:nvSpPr>
            <p:cNvPr id="19" name="Forme 18">
              <a:extLst>
                <a:ext uri="{FF2B5EF4-FFF2-40B4-BE49-F238E27FC236}">
                  <a16:creationId xmlns:a16="http://schemas.microsoft.com/office/drawing/2014/main" id="{CB51F2A1-F321-466A-80B1-74D745C5DDC1}"/>
                </a:ext>
              </a:extLst>
            </p:cNvPr>
            <p:cNvSpPr/>
            <p:nvPr/>
          </p:nvSpPr>
          <p:spPr>
            <a:xfrm>
              <a:off x="1740995" y="2995055"/>
              <a:ext cx="1889481" cy="188948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7" name="Légende : flèche courbée encadrée à une bordure 6">
            <a:extLst>
              <a:ext uri="{FF2B5EF4-FFF2-40B4-BE49-F238E27FC236}">
                <a16:creationId xmlns:a16="http://schemas.microsoft.com/office/drawing/2014/main" id="{93A88515-B523-40AA-97A3-0618CCBA30B9}"/>
              </a:ext>
            </a:extLst>
          </p:cNvPr>
          <p:cNvSpPr/>
          <p:nvPr/>
        </p:nvSpPr>
        <p:spPr>
          <a:xfrm>
            <a:off x="8914228" y="1629638"/>
            <a:ext cx="2869809" cy="248998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4025"/>
              <a:gd name="adj6" fmla="val -505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Un marqueur commun à toutes les écoles d’un territoire peut se décliner différemment à l’échelle d’une école (ex: partenaires, actions,  temporalité différents).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3AD5150-7B91-4D21-B6CC-E91ABD9EDE41}"/>
              </a:ext>
            </a:extLst>
          </p:cNvPr>
          <p:cNvGrpSpPr/>
          <p:nvPr/>
        </p:nvGrpSpPr>
        <p:grpSpPr>
          <a:xfrm>
            <a:off x="3016854" y="3047441"/>
            <a:ext cx="1535715" cy="1521686"/>
            <a:chOff x="5339006" y="162686"/>
            <a:chExt cx="1447746" cy="1447746"/>
          </a:xfrm>
        </p:grpSpPr>
        <p:sp>
          <p:nvSpPr>
            <p:cNvPr id="9" name="Forme 8">
              <a:extLst>
                <a:ext uri="{FF2B5EF4-FFF2-40B4-BE49-F238E27FC236}">
                  <a16:creationId xmlns:a16="http://schemas.microsoft.com/office/drawing/2014/main" id="{A2A299D2-A447-4012-ACFA-44CE8A3DCDB5}"/>
                </a:ext>
              </a:extLst>
            </p:cNvPr>
            <p:cNvSpPr/>
            <p:nvPr/>
          </p:nvSpPr>
          <p:spPr>
            <a:xfrm rot="20700000">
              <a:off x="5339006" y="162686"/>
              <a:ext cx="1447746" cy="1447746"/>
            </a:xfrm>
            <a:prstGeom prst="gear6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0" name="Forme 4">
              <a:extLst>
                <a:ext uri="{FF2B5EF4-FFF2-40B4-BE49-F238E27FC236}">
                  <a16:creationId xmlns:a16="http://schemas.microsoft.com/office/drawing/2014/main" id="{E2683F16-172D-4B80-80EE-3D02A3CE8735}"/>
                </a:ext>
              </a:extLst>
            </p:cNvPr>
            <p:cNvSpPr txBox="1"/>
            <p:nvPr/>
          </p:nvSpPr>
          <p:spPr>
            <a:xfrm>
              <a:off x="5656539" y="480220"/>
              <a:ext cx="812680" cy="812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diagnostic</a:t>
              </a:r>
              <a:endParaRPr lang="fr-FR" sz="1200" b="1" kern="12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F6B439D-8EC6-4D14-9F5A-D39553520D12}"/>
              </a:ext>
            </a:extLst>
          </p:cNvPr>
          <p:cNvGrpSpPr/>
          <p:nvPr/>
        </p:nvGrpSpPr>
        <p:grpSpPr>
          <a:xfrm>
            <a:off x="1588251" y="3524620"/>
            <a:ext cx="1645403" cy="1661295"/>
            <a:chOff x="5339006" y="162686"/>
            <a:chExt cx="1447746" cy="144774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Forme 11">
              <a:extLst>
                <a:ext uri="{FF2B5EF4-FFF2-40B4-BE49-F238E27FC236}">
                  <a16:creationId xmlns:a16="http://schemas.microsoft.com/office/drawing/2014/main" id="{8EC5BD35-E903-4E1C-A084-F61127021384}"/>
                </a:ext>
              </a:extLst>
            </p:cNvPr>
            <p:cNvSpPr/>
            <p:nvPr/>
          </p:nvSpPr>
          <p:spPr>
            <a:xfrm rot="20700000">
              <a:off x="5339006" y="162686"/>
              <a:ext cx="1447746" cy="1447746"/>
            </a:xfrm>
            <a:prstGeom prst="gear6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3" name="Forme 4">
              <a:extLst>
                <a:ext uri="{FF2B5EF4-FFF2-40B4-BE49-F238E27FC236}">
                  <a16:creationId xmlns:a16="http://schemas.microsoft.com/office/drawing/2014/main" id="{6C495DBB-EC4A-4C5F-9A43-B4DB4976651B}"/>
                </a:ext>
              </a:extLst>
            </p:cNvPr>
            <p:cNvSpPr txBox="1"/>
            <p:nvPr/>
          </p:nvSpPr>
          <p:spPr>
            <a:xfrm>
              <a:off x="5760892" y="587708"/>
              <a:ext cx="584200" cy="6715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Leviers </a:t>
              </a:r>
            </a:p>
          </p:txBody>
        </p:sp>
      </p:grpSp>
      <p:sp>
        <p:nvSpPr>
          <p:cNvPr id="20" name="Forme 19">
            <a:extLst>
              <a:ext uri="{FF2B5EF4-FFF2-40B4-BE49-F238E27FC236}">
                <a16:creationId xmlns:a16="http://schemas.microsoft.com/office/drawing/2014/main" id="{8A1E6B5B-05E8-4004-A974-772ECADC7650}"/>
              </a:ext>
            </a:extLst>
          </p:cNvPr>
          <p:cNvSpPr/>
          <p:nvPr/>
        </p:nvSpPr>
        <p:spPr>
          <a:xfrm rot="6259175">
            <a:off x="3067228" y="2770702"/>
            <a:ext cx="1889481" cy="1889481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2" name="Forme 21">
            <a:extLst>
              <a:ext uri="{FF2B5EF4-FFF2-40B4-BE49-F238E27FC236}">
                <a16:creationId xmlns:a16="http://schemas.microsoft.com/office/drawing/2014/main" id="{B4983175-5080-4DF1-8E25-8626B32435A7}"/>
              </a:ext>
            </a:extLst>
          </p:cNvPr>
          <p:cNvSpPr/>
          <p:nvPr/>
        </p:nvSpPr>
        <p:spPr>
          <a:xfrm rot="14500771">
            <a:off x="2974928" y="4721191"/>
            <a:ext cx="1889481" cy="1889481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71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CAE60FB-3FA2-4AEF-AFEF-AD267CF1DF90}"/>
              </a:ext>
            </a:extLst>
          </p:cNvPr>
          <p:cNvSpPr txBox="1"/>
          <p:nvPr/>
        </p:nvSpPr>
        <p:spPr>
          <a:xfrm>
            <a:off x="182880" y="112542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 Narrow" panose="020B0606020202030204" pitchFamily="34" charset="0"/>
              </a:rPr>
              <a:t>« Pense-bête» </a:t>
            </a:r>
            <a:r>
              <a:rPr lang="fr-FR" sz="2000" b="1" dirty="0">
                <a:latin typeface="Arial Narrow" panose="020B0606020202030204" pitchFamily="34" charset="0"/>
              </a:rPr>
              <a:t>(proposition d’un outil pour garder trace de notre réflexion) 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A3C5781-1F63-4EB6-BE14-C28D4F24E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95080"/>
              </p:ext>
            </p:extLst>
          </p:nvPr>
        </p:nvGraphicFramePr>
        <p:xfrm>
          <a:off x="281180" y="621533"/>
          <a:ext cx="11591952" cy="612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038">
                  <a:extLst>
                    <a:ext uri="{9D8B030D-6E8A-4147-A177-3AD203B41FA5}">
                      <a16:colId xmlns:a16="http://schemas.microsoft.com/office/drawing/2014/main" val="2957246753"/>
                    </a:ext>
                  </a:extLst>
                </a:gridCol>
                <a:gridCol w="1215313">
                  <a:extLst>
                    <a:ext uri="{9D8B030D-6E8A-4147-A177-3AD203B41FA5}">
                      <a16:colId xmlns:a16="http://schemas.microsoft.com/office/drawing/2014/main" val="1565700252"/>
                    </a:ext>
                  </a:extLst>
                </a:gridCol>
                <a:gridCol w="1283594">
                  <a:extLst>
                    <a:ext uri="{9D8B030D-6E8A-4147-A177-3AD203B41FA5}">
                      <a16:colId xmlns:a16="http://schemas.microsoft.com/office/drawing/2014/main" val="1307067712"/>
                    </a:ext>
                  </a:extLst>
                </a:gridCol>
                <a:gridCol w="1327666">
                  <a:extLst>
                    <a:ext uri="{9D8B030D-6E8A-4147-A177-3AD203B41FA5}">
                      <a16:colId xmlns:a16="http://schemas.microsoft.com/office/drawing/2014/main" val="2683046238"/>
                    </a:ext>
                  </a:extLst>
                </a:gridCol>
                <a:gridCol w="1176125">
                  <a:extLst>
                    <a:ext uri="{9D8B030D-6E8A-4147-A177-3AD203B41FA5}">
                      <a16:colId xmlns:a16="http://schemas.microsoft.com/office/drawing/2014/main" val="3630441955"/>
                    </a:ext>
                  </a:extLst>
                </a:gridCol>
                <a:gridCol w="1334304">
                  <a:extLst>
                    <a:ext uri="{9D8B030D-6E8A-4147-A177-3AD203B41FA5}">
                      <a16:colId xmlns:a16="http://schemas.microsoft.com/office/drawing/2014/main" val="3595893081"/>
                    </a:ext>
                  </a:extLst>
                </a:gridCol>
                <a:gridCol w="1334304">
                  <a:extLst>
                    <a:ext uri="{9D8B030D-6E8A-4147-A177-3AD203B41FA5}">
                      <a16:colId xmlns:a16="http://schemas.microsoft.com/office/drawing/2014/main" val="449320892"/>
                    </a:ext>
                  </a:extLst>
                </a:gridCol>
                <a:gridCol w="1334304">
                  <a:extLst>
                    <a:ext uri="{9D8B030D-6E8A-4147-A177-3AD203B41FA5}">
                      <a16:colId xmlns:a16="http://schemas.microsoft.com/office/drawing/2014/main" val="4167113006"/>
                    </a:ext>
                  </a:extLst>
                </a:gridCol>
                <a:gridCol w="1334304">
                  <a:extLst>
                    <a:ext uri="{9D8B030D-6E8A-4147-A177-3AD203B41FA5}">
                      <a16:colId xmlns:a16="http://schemas.microsoft.com/office/drawing/2014/main" val="966556552"/>
                    </a:ext>
                  </a:extLst>
                </a:gridCol>
              </a:tblGrid>
              <a:tr h="429743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 Narrow" panose="020B0606020202030204" pitchFamily="34" charset="0"/>
                        </a:rPr>
                        <a:t>AXE 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000" dirty="0">
                          <a:latin typeface="Arial Narrow" panose="020B0606020202030204" pitchFamily="34" charset="0"/>
                        </a:rPr>
                        <a:t>AXE 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 Narrow" panose="020B0606020202030204" pitchFamily="34" charset="0"/>
                        </a:rPr>
                        <a:t>AXE 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040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rial Narrow" panose="020B0606020202030204" pitchFamily="34" charset="0"/>
                        </a:rPr>
                        <a:t>Objectif 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rial Narrow" panose="020B0606020202030204" pitchFamily="34" charset="0"/>
                        </a:rPr>
                        <a:t>Objectif 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 Narrow" panose="020B0606020202030204" pitchFamily="34" charset="0"/>
                        </a:rPr>
                        <a:t>Objectif 3</a:t>
                      </a:r>
                    </a:p>
                    <a:p>
                      <a:pPr algn="ctr"/>
                      <a:endParaRPr lang="fr-FR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 Narrow" panose="020B0606020202030204" pitchFamily="34" charset="0"/>
                        </a:rPr>
                        <a:t>Objectif 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 Narrow" panose="020B0606020202030204" pitchFamily="34" charset="0"/>
                        </a:rPr>
                        <a:t>Objectif 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 Narrow" panose="020B0606020202030204" pitchFamily="34" charset="0"/>
                        </a:rPr>
                        <a:t>Objectif 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 Narrow" panose="020B0606020202030204" pitchFamily="34" charset="0"/>
                        </a:rPr>
                        <a:t>Objectif 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 Narrow" panose="020B0606020202030204" pitchFamily="34" charset="0"/>
                        </a:rPr>
                        <a:t>Objectif 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 Narrow" panose="020B0606020202030204" pitchFamily="34" charset="0"/>
                        </a:rPr>
                        <a:t>Objectif 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72574"/>
                  </a:ext>
                </a:extLst>
              </a:tr>
              <a:tr h="25784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 Narrow" panose="020B0606020202030204" pitchFamily="34" charset="0"/>
                        </a:rPr>
                        <a:t>Indicateurs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Indicateurs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Indicateurs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Indicateurs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Indicateurs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Indicateurs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Indicateurs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Indicateurs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Indicateurs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63678"/>
                  </a:ext>
                </a:extLst>
              </a:tr>
              <a:tr h="1804920"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831535"/>
                  </a:ext>
                </a:extLst>
              </a:tr>
              <a:tr h="257846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 Narrow" panose="020B0606020202030204" pitchFamily="34" charset="0"/>
                        </a:rPr>
                        <a:t>Marqueurs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Marqueurs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Marqueurs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Marqueurs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Marqueurs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Marqueurs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Marqueurs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Marqueurs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Marqueurs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82212"/>
                  </a:ext>
                </a:extLst>
              </a:tr>
              <a:tr h="1298462"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21147"/>
                  </a:ext>
                </a:extLst>
              </a:tr>
              <a:tr h="25784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 Narrow" panose="020B0606020202030204" pitchFamily="34" charset="0"/>
                        </a:rPr>
                        <a:t>Partenaires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Partenaires</a:t>
                      </a:r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075276"/>
                  </a:ext>
                </a:extLst>
              </a:tr>
              <a:tr h="1117332"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08087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75F90AB6-694D-4976-BA7D-CE9D93038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28" y="3677254"/>
            <a:ext cx="374671" cy="3746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69719D4-0307-4E44-A065-9E9527ECE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771" y="3679494"/>
            <a:ext cx="374671" cy="3746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4CCB6E2-3E44-452E-B456-88C9E071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822" y="3675832"/>
            <a:ext cx="374671" cy="3746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66B201-E5DF-4994-95B8-1A17FF136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55" y="3657760"/>
            <a:ext cx="374671" cy="3746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4EB896-9427-4097-8384-E21F62BD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706" y="3642248"/>
            <a:ext cx="374671" cy="3746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1264B49-3990-415E-A3F2-21F391AB6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756" y="3657762"/>
            <a:ext cx="374671" cy="37467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14CFB99-C952-4208-88DF-3DBD3CAAF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772" y="3657761"/>
            <a:ext cx="374671" cy="3746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438A071-2746-4450-B242-24F7E9EEC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589" y="3657760"/>
            <a:ext cx="374671" cy="3746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55118CA-EE50-48B8-A6D7-A1C0C9EE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498" y="3675832"/>
            <a:ext cx="374671" cy="3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2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>
            <a:extLst>
              <a:ext uri="{FF2B5EF4-FFF2-40B4-BE49-F238E27FC236}">
                <a16:creationId xmlns:a16="http://schemas.microsoft.com/office/drawing/2014/main" id="{7CA3FABC-1AFB-466F-BC39-9B0DCD77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351"/>
            <a:ext cx="12192000" cy="50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4B83B05-3B0E-4E6D-9DB9-C6C0E467C2BF}"/>
              </a:ext>
            </a:extLst>
          </p:cNvPr>
          <p:cNvSpPr txBox="1"/>
          <p:nvPr/>
        </p:nvSpPr>
        <p:spPr>
          <a:xfrm>
            <a:off x="200313" y="347279"/>
            <a:ext cx="470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 Narrow" panose="020B0606020202030204" pitchFamily="34" charset="0"/>
              </a:rPr>
              <a:t>Pense-bête : </a:t>
            </a:r>
            <a:r>
              <a:rPr lang="fr-FR" sz="2800" b="1" dirty="0">
                <a:latin typeface="Arial Narrow" panose="020B0606020202030204" pitchFamily="34" charset="0"/>
                <a:hlinkClick r:id="rId3"/>
              </a:rPr>
              <a:t>autre proposition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E42E800-B859-459C-B3F2-B037A2DB9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837" y="4063034"/>
            <a:ext cx="374671" cy="37467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5AA3DC7-E48C-42DD-BDA7-5370C6529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366" y="5082259"/>
            <a:ext cx="374671" cy="37467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3F1DABD-ACD3-40CC-AFFE-9AC6CB30E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221" y="3533786"/>
            <a:ext cx="374671" cy="37467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23D5291-901F-46A6-962D-0E8A9F914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693" y="1971358"/>
            <a:ext cx="374671" cy="37467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53D4F3A-8040-4210-9F22-BDFCFFF4B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7985">
            <a:off x="2826447" y="2680072"/>
            <a:ext cx="374671" cy="37467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D3B2BCC-0B8E-4557-96D5-B5F32B396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905" y="1153986"/>
            <a:ext cx="374671" cy="37467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F537428-BAE8-433F-9192-7B7D84D2B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220" y="2067205"/>
            <a:ext cx="374671" cy="3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0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D158421C-F0C5-44CF-87A5-435690CAE2F4}"/>
              </a:ext>
            </a:extLst>
          </p:cNvPr>
          <p:cNvGrpSpPr/>
          <p:nvPr/>
        </p:nvGrpSpPr>
        <p:grpSpPr>
          <a:xfrm>
            <a:off x="283187" y="1421052"/>
            <a:ext cx="6549023" cy="2219467"/>
            <a:chOff x="376054" y="1588949"/>
            <a:chExt cx="6549023" cy="2219467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BBF8688-085E-41AC-9FC1-6AC81E9BA556}"/>
                </a:ext>
              </a:extLst>
            </p:cNvPr>
            <p:cNvSpPr/>
            <p:nvPr/>
          </p:nvSpPr>
          <p:spPr>
            <a:xfrm>
              <a:off x="376054" y="1588949"/>
              <a:ext cx="1482487" cy="753653"/>
            </a:xfrm>
            <a:custGeom>
              <a:avLst/>
              <a:gdLst>
                <a:gd name="connsiteX0" fmla="*/ 0 w 1482487"/>
                <a:gd name="connsiteY0" fmla="*/ 75365 h 753653"/>
                <a:gd name="connsiteX1" fmla="*/ 75365 w 1482487"/>
                <a:gd name="connsiteY1" fmla="*/ 0 h 753653"/>
                <a:gd name="connsiteX2" fmla="*/ 1407122 w 1482487"/>
                <a:gd name="connsiteY2" fmla="*/ 0 h 753653"/>
                <a:gd name="connsiteX3" fmla="*/ 1482487 w 1482487"/>
                <a:gd name="connsiteY3" fmla="*/ 75365 h 753653"/>
                <a:gd name="connsiteX4" fmla="*/ 1482487 w 1482487"/>
                <a:gd name="connsiteY4" fmla="*/ 678288 h 753653"/>
                <a:gd name="connsiteX5" fmla="*/ 1407122 w 1482487"/>
                <a:gd name="connsiteY5" fmla="*/ 753653 h 753653"/>
                <a:gd name="connsiteX6" fmla="*/ 75365 w 1482487"/>
                <a:gd name="connsiteY6" fmla="*/ 753653 h 753653"/>
                <a:gd name="connsiteX7" fmla="*/ 0 w 1482487"/>
                <a:gd name="connsiteY7" fmla="*/ 678288 h 753653"/>
                <a:gd name="connsiteX8" fmla="*/ 0 w 1482487"/>
                <a:gd name="connsiteY8" fmla="*/ 75365 h 75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487" h="753653">
                  <a:moveTo>
                    <a:pt x="0" y="75365"/>
                  </a:moveTo>
                  <a:cubicBezTo>
                    <a:pt x="0" y="33742"/>
                    <a:pt x="33742" y="0"/>
                    <a:pt x="75365" y="0"/>
                  </a:cubicBezTo>
                  <a:lnTo>
                    <a:pt x="1407122" y="0"/>
                  </a:lnTo>
                  <a:cubicBezTo>
                    <a:pt x="1448745" y="0"/>
                    <a:pt x="1482487" y="33742"/>
                    <a:pt x="1482487" y="75365"/>
                  </a:cubicBezTo>
                  <a:lnTo>
                    <a:pt x="1482487" y="678288"/>
                  </a:lnTo>
                  <a:cubicBezTo>
                    <a:pt x="1482487" y="719911"/>
                    <a:pt x="1448745" y="753653"/>
                    <a:pt x="1407122" y="753653"/>
                  </a:cubicBezTo>
                  <a:lnTo>
                    <a:pt x="75365" y="753653"/>
                  </a:lnTo>
                  <a:cubicBezTo>
                    <a:pt x="33742" y="753653"/>
                    <a:pt x="0" y="719911"/>
                    <a:pt x="0" y="678288"/>
                  </a:cubicBezTo>
                  <a:lnTo>
                    <a:pt x="0" y="75365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327418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/>
                <a:t>Etape 1</a:t>
              </a:r>
              <a:endParaRPr lang="fr-FR" sz="3600" b="1" kern="1200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125E38DD-20ED-4336-8CD5-C146FECD63BA}"/>
                </a:ext>
              </a:extLst>
            </p:cNvPr>
            <p:cNvSpPr/>
            <p:nvPr/>
          </p:nvSpPr>
          <p:spPr>
            <a:xfrm>
              <a:off x="702111" y="2006855"/>
              <a:ext cx="1482487" cy="1717031"/>
            </a:xfrm>
            <a:custGeom>
              <a:avLst/>
              <a:gdLst>
                <a:gd name="connsiteX0" fmla="*/ 0 w 1482487"/>
                <a:gd name="connsiteY0" fmla="*/ 148249 h 1717031"/>
                <a:gd name="connsiteX1" fmla="*/ 148249 w 1482487"/>
                <a:gd name="connsiteY1" fmla="*/ 0 h 1717031"/>
                <a:gd name="connsiteX2" fmla="*/ 1334238 w 1482487"/>
                <a:gd name="connsiteY2" fmla="*/ 0 h 1717031"/>
                <a:gd name="connsiteX3" fmla="*/ 1482487 w 1482487"/>
                <a:gd name="connsiteY3" fmla="*/ 148249 h 1717031"/>
                <a:gd name="connsiteX4" fmla="*/ 1482487 w 1482487"/>
                <a:gd name="connsiteY4" fmla="*/ 1568782 h 1717031"/>
                <a:gd name="connsiteX5" fmla="*/ 1334238 w 1482487"/>
                <a:gd name="connsiteY5" fmla="*/ 1717031 h 1717031"/>
                <a:gd name="connsiteX6" fmla="*/ 148249 w 1482487"/>
                <a:gd name="connsiteY6" fmla="*/ 1717031 h 1717031"/>
                <a:gd name="connsiteX7" fmla="*/ 0 w 1482487"/>
                <a:gd name="connsiteY7" fmla="*/ 1568782 h 1717031"/>
                <a:gd name="connsiteX8" fmla="*/ 0 w 1482487"/>
                <a:gd name="connsiteY8" fmla="*/ 148249 h 17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487" h="1717031">
                  <a:moveTo>
                    <a:pt x="0" y="148249"/>
                  </a:moveTo>
                  <a:cubicBezTo>
                    <a:pt x="0" y="66373"/>
                    <a:pt x="66373" y="0"/>
                    <a:pt x="148249" y="0"/>
                  </a:cubicBezTo>
                  <a:lnTo>
                    <a:pt x="1334238" y="0"/>
                  </a:lnTo>
                  <a:cubicBezTo>
                    <a:pt x="1416114" y="0"/>
                    <a:pt x="1482487" y="66373"/>
                    <a:pt x="1482487" y="148249"/>
                  </a:cubicBezTo>
                  <a:lnTo>
                    <a:pt x="1482487" y="1568782"/>
                  </a:lnTo>
                  <a:cubicBezTo>
                    <a:pt x="1482487" y="1650658"/>
                    <a:pt x="1416114" y="1717031"/>
                    <a:pt x="1334238" y="1717031"/>
                  </a:cubicBezTo>
                  <a:lnTo>
                    <a:pt x="148249" y="1717031"/>
                  </a:lnTo>
                  <a:cubicBezTo>
                    <a:pt x="66373" y="1717031"/>
                    <a:pt x="0" y="1650658"/>
                    <a:pt x="0" y="1568782"/>
                  </a:cubicBezTo>
                  <a:lnTo>
                    <a:pt x="0" y="148249"/>
                  </a:ln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101" tIns="150101" rIns="150101" bIns="150101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500" b="1" kern="1200" dirty="0">
                  <a:latin typeface="Arial Narrow" panose="020B0606020202030204" pitchFamily="34" charset="0"/>
                </a:rPr>
                <a:t>Diagnostic au regard des axes et objectifs du projet académique</a:t>
              </a: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D6EC716E-C596-4566-A0A7-3E60DEC9E7B8}"/>
                </a:ext>
              </a:extLst>
            </p:cNvPr>
            <p:cNvSpPr/>
            <p:nvPr/>
          </p:nvSpPr>
          <p:spPr>
            <a:xfrm>
              <a:off x="2757501" y="1588949"/>
              <a:ext cx="1482487" cy="753653"/>
            </a:xfrm>
            <a:custGeom>
              <a:avLst/>
              <a:gdLst>
                <a:gd name="connsiteX0" fmla="*/ 0 w 1482487"/>
                <a:gd name="connsiteY0" fmla="*/ 75365 h 753653"/>
                <a:gd name="connsiteX1" fmla="*/ 75365 w 1482487"/>
                <a:gd name="connsiteY1" fmla="*/ 0 h 753653"/>
                <a:gd name="connsiteX2" fmla="*/ 1407122 w 1482487"/>
                <a:gd name="connsiteY2" fmla="*/ 0 h 753653"/>
                <a:gd name="connsiteX3" fmla="*/ 1482487 w 1482487"/>
                <a:gd name="connsiteY3" fmla="*/ 75365 h 753653"/>
                <a:gd name="connsiteX4" fmla="*/ 1482487 w 1482487"/>
                <a:gd name="connsiteY4" fmla="*/ 678288 h 753653"/>
                <a:gd name="connsiteX5" fmla="*/ 1407122 w 1482487"/>
                <a:gd name="connsiteY5" fmla="*/ 753653 h 753653"/>
                <a:gd name="connsiteX6" fmla="*/ 75365 w 1482487"/>
                <a:gd name="connsiteY6" fmla="*/ 753653 h 753653"/>
                <a:gd name="connsiteX7" fmla="*/ 0 w 1482487"/>
                <a:gd name="connsiteY7" fmla="*/ 678288 h 753653"/>
                <a:gd name="connsiteX8" fmla="*/ 0 w 1482487"/>
                <a:gd name="connsiteY8" fmla="*/ 75365 h 75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487" h="753653">
                  <a:moveTo>
                    <a:pt x="0" y="75365"/>
                  </a:moveTo>
                  <a:cubicBezTo>
                    <a:pt x="0" y="33742"/>
                    <a:pt x="33742" y="0"/>
                    <a:pt x="75365" y="0"/>
                  </a:cubicBezTo>
                  <a:lnTo>
                    <a:pt x="1407122" y="0"/>
                  </a:lnTo>
                  <a:cubicBezTo>
                    <a:pt x="1448745" y="0"/>
                    <a:pt x="1482487" y="33742"/>
                    <a:pt x="1482487" y="75365"/>
                  </a:cubicBezTo>
                  <a:lnTo>
                    <a:pt x="1482487" y="678288"/>
                  </a:lnTo>
                  <a:cubicBezTo>
                    <a:pt x="1482487" y="719911"/>
                    <a:pt x="1448745" y="753653"/>
                    <a:pt x="1407122" y="753653"/>
                  </a:cubicBezTo>
                  <a:lnTo>
                    <a:pt x="75365" y="753653"/>
                  </a:lnTo>
                  <a:cubicBezTo>
                    <a:pt x="33742" y="753653"/>
                    <a:pt x="0" y="719911"/>
                    <a:pt x="0" y="678288"/>
                  </a:cubicBezTo>
                  <a:lnTo>
                    <a:pt x="0" y="75365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shade val="80000"/>
                <a:hueOff val="-209202"/>
                <a:satOff val="-828"/>
                <a:lumOff val="1477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327418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/>
                <a:t>Etape 2 </a:t>
              </a: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384F333-978C-4F96-B4ED-70971F05B3F4}"/>
                </a:ext>
              </a:extLst>
            </p:cNvPr>
            <p:cNvSpPr/>
            <p:nvPr/>
          </p:nvSpPr>
          <p:spPr>
            <a:xfrm>
              <a:off x="3061143" y="2091385"/>
              <a:ext cx="1482487" cy="1717031"/>
            </a:xfrm>
            <a:custGeom>
              <a:avLst/>
              <a:gdLst>
                <a:gd name="connsiteX0" fmla="*/ 0 w 1482487"/>
                <a:gd name="connsiteY0" fmla="*/ 148249 h 1717031"/>
                <a:gd name="connsiteX1" fmla="*/ 148249 w 1482487"/>
                <a:gd name="connsiteY1" fmla="*/ 0 h 1717031"/>
                <a:gd name="connsiteX2" fmla="*/ 1334238 w 1482487"/>
                <a:gd name="connsiteY2" fmla="*/ 0 h 1717031"/>
                <a:gd name="connsiteX3" fmla="*/ 1482487 w 1482487"/>
                <a:gd name="connsiteY3" fmla="*/ 148249 h 1717031"/>
                <a:gd name="connsiteX4" fmla="*/ 1482487 w 1482487"/>
                <a:gd name="connsiteY4" fmla="*/ 1568782 h 1717031"/>
                <a:gd name="connsiteX5" fmla="*/ 1334238 w 1482487"/>
                <a:gd name="connsiteY5" fmla="*/ 1717031 h 1717031"/>
                <a:gd name="connsiteX6" fmla="*/ 148249 w 1482487"/>
                <a:gd name="connsiteY6" fmla="*/ 1717031 h 1717031"/>
                <a:gd name="connsiteX7" fmla="*/ 0 w 1482487"/>
                <a:gd name="connsiteY7" fmla="*/ 1568782 h 1717031"/>
                <a:gd name="connsiteX8" fmla="*/ 0 w 1482487"/>
                <a:gd name="connsiteY8" fmla="*/ 148249 h 17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487" h="1717031">
                  <a:moveTo>
                    <a:pt x="0" y="148249"/>
                  </a:moveTo>
                  <a:cubicBezTo>
                    <a:pt x="0" y="66373"/>
                    <a:pt x="66373" y="0"/>
                    <a:pt x="148249" y="0"/>
                  </a:cubicBezTo>
                  <a:lnTo>
                    <a:pt x="1334238" y="0"/>
                  </a:lnTo>
                  <a:cubicBezTo>
                    <a:pt x="1416114" y="0"/>
                    <a:pt x="1482487" y="66373"/>
                    <a:pt x="1482487" y="148249"/>
                  </a:cubicBezTo>
                  <a:lnTo>
                    <a:pt x="1482487" y="1568782"/>
                  </a:lnTo>
                  <a:cubicBezTo>
                    <a:pt x="1482487" y="1650658"/>
                    <a:pt x="1416114" y="1717031"/>
                    <a:pt x="1334238" y="1717031"/>
                  </a:cubicBezTo>
                  <a:lnTo>
                    <a:pt x="148249" y="1717031"/>
                  </a:lnTo>
                  <a:cubicBezTo>
                    <a:pt x="66373" y="1717031"/>
                    <a:pt x="0" y="1650658"/>
                    <a:pt x="0" y="1568782"/>
                  </a:cubicBezTo>
                  <a:lnTo>
                    <a:pt x="0" y="148249"/>
                  </a:ln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-209202"/>
                <a:satOff val="-828"/>
                <a:lumOff val="1477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101" tIns="150101" rIns="150101" bIns="150101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500" b="1" kern="1200" dirty="0">
                  <a:latin typeface="Arial Narrow" panose="020B0606020202030204" pitchFamily="34" charset="0"/>
                </a:rPr>
                <a:t>Définition des indicateurs et des marqueurs pour atteindre les objectifs et la cible</a:t>
              </a: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CBD6D528-CDB5-4363-97C5-BD1895A8ED38}"/>
                </a:ext>
              </a:extLst>
            </p:cNvPr>
            <p:cNvSpPr/>
            <p:nvPr/>
          </p:nvSpPr>
          <p:spPr>
            <a:xfrm>
              <a:off x="4464729" y="1655619"/>
              <a:ext cx="476448" cy="369096"/>
            </a:xfrm>
            <a:custGeom>
              <a:avLst/>
              <a:gdLst>
                <a:gd name="connsiteX0" fmla="*/ 0 w 476448"/>
                <a:gd name="connsiteY0" fmla="*/ 73819 h 369096"/>
                <a:gd name="connsiteX1" fmla="*/ 291900 w 476448"/>
                <a:gd name="connsiteY1" fmla="*/ 73819 h 369096"/>
                <a:gd name="connsiteX2" fmla="*/ 291900 w 476448"/>
                <a:gd name="connsiteY2" fmla="*/ 0 h 369096"/>
                <a:gd name="connsiteX3" fmla="*/ 476448 w 476448"/>
                <a:gd name="connsiteY3" fmla="*/ 184548 h 369096"/>
                <a:gd name="connsiteX4" fmla="*/ 291900 w 476448"/>
                <a:gd name="connsiteY4" fmla="*/ 369096 h 369096"/>
                <a:gd name="connsiteX5" fmla="*/ 291900 w 476448"/>
                <a:gd name="connsiteY5" fmla="*/ 295277 h 369096"/>
                <a:gd name="connsiteX6" fmla="*/ 0 w 476448"/>
                <a:gd name="connsiteY6" fmla="*/ 295277 h 369096"/>
                <a:gd name="connsiteX7" fmla="*/ 0 w 476448"/>
                <a:gd name="connsiteY7" fmla="*/ 73819 h 36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448" h="369096">
                  <a:moveTo>
                    <a:pt x="0" y="73819"/>
                  </a:moveTo>
                  <a:lnTo>
                    <a:pt x="291900" y="73819"/>
                  </a:lnTo>
                  <a:lnTo>
                    <a:pt x="291900" y="0"/>
                  </a:lnTo>
                  <a:lnTo>
                    <a:pt x="476448" y="184548"/>
                  </a:lnTo>
                  <a:lnTo>
                    <a:pt x="291900" y="369096"/>
                  </a:lnTo>
                  <a:lnTo>
                    <a:pt x="291900" y="295277"/>
                  </a:lnTo>
                  <a:lnTo>
                    <a:pt x="0" y="295277"/>
                  </a:lnTo>
                  <a:lnTo>
                    <a:pt x="0" y="73819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0">
              <a:schemeClr val="accent1">
                <a:shade val="90000"/>
                <a:hueOff val="-418327"/>
                <a:satOff val="-1236"/>
                <a:lumOff val="26906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shade val="90000"/>
                <a:hueOff val="-418327"/>
                <a:satOff val="-1236"/>
                <a:lumOff val="269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3819" rIns="110729" bIns="7381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200" kern="120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49770783-6479-43CB-84FA-988F39607A10}"/>
                </a:ext>
              </a:extLst>
            </p:cNvPr>
            <p:cNvSpPr/>
            <p:nvPr/>
          </p:nvSpPr>
          <p:spPr>
            <a:xfrm>
              <a:off x="5138948" y="1588949"/>
              <a:ext cx="1482487" cy="753653"/>
            </a:xfrm>
            <a:custGeom>
              <a:avLst/>
              <a:gdLst>
                <a:gd name="connsiteX0" fmla="*/ 0 w 1482487"/>
                <a:gd name="connsiteY0" fmla="*/ 75365 h 753653"/>
                <a:gd name="connsiteX1" fmla="*/ 75365 w 1482487"/>
                <a:gd name="connsiteY1" fmla="*/ 0 h 753653"/>
                <a:gd name="connsiteX2" fmla="*/ 1407122 w 1482487"/>
                <a:gd name="connsiteY2" fmla="*/ 0 h 753653"/>
                <a:gd name="connsiteX3" fmla="*/ 1482487 w 1482487"/>
                <a:gd name="connsiteY3" fmla="*/ 75365 h 753653"/>
                <a:gd name="connsiteX4" fmla="*/ 1482487 w 1482487"/>
                <a:gd name="connsiteY4" fmla="*/ 678288 h 753653"/>
                <a:gd name="connsiteX5" fmla="*/ 1407122 w 1482487"/>
                <a:gd name="connsiteY5" fmla="*/ 753653 h 753653"/>
                <a:gd name="connsiteX6" fmla="*/ 75365 w 1482487"/>
                <a:gd name="connsiteY6" fmla="*/ 753653 h 753653"/>
                <a:gd name="connsiteX7" fmla="*/ 0 w 1482487"/>
                <a:gd name="connsiteY7" fmla="*/ 678288 h 753653"/>
                <a:gd name="connsiteX8" fmla="*/ 0 w 1482487"/>
                <a:gd name="connsiteY8" fmla="*/ 75365 h 75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487" h="753653">
                  <a:moveTo>
                    <a:pt x="0" y="75365"/>
                  </a:moveTo>
                  <a:cubicBezTo>
                    <a:pt x="0" y="33742"/>
                    <a:pt x="33742" y="0"/>
                    <a:pt x="75365" y="0"/>
                  </a:cubicBezTo>
                  <a:lnTo>
                    <a:pt x="1407122" y="0"/>
                  </a:lnTo>
                  <a:cubicBezTo>
                    <a:pt x="1448745" y="0"/>
                    <a:pt x="1482487" y="33742"/>
                    <a:pt x="1482487" y="75365"/>
                  </a:cubicBezTo>
                  <a:lnTo>
                    <a:pt x="1482487" y="678288"/>
                  </a:lnTo>
                  <a:cubicBezTo>
                    <a:pt x="1482487" y="719911"/>
                    <a:pt x="1448745" y="753653"/>
                    <a:pt x="1407122" y="753653"/>
                  </a:cubicBezTo>
                  <a:lnTo>
                    <a:pt x="75365" y="753653"/>
                  </a:lnTo>
                  <a:cubicBezTo>
                    <a:pt x="33742" y="753653"/>
                    <a:pt x="0" y="719911"/>
                    <a:pt x="0" y="678288"/>
                  </a:cubicBezTo>
                  <a:lnTo>
                    <a:pt x="0" y="75365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shade val="80000"/>
                <a:hueOff val="-418403"/>
                <a:satOff val="-1655"/>
                <a:lumOff val="2954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327418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/>
                <a:t>Etape 3 </a:t>
              </a: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E308A9A-D876-43B7-B814-476ECBF73B71}"/>
                </a:ext>
              </a:extLst>
            </p:cNvPr>
            <p:cNvSpPr/>
            <p:nvPr/>
          </p:nvSpPr>
          <p:spPr>
            <a:xfrm>
              <a:off x="5442590" y="2091385"/>
              <a:ext cx="1482487" cy="1717031"/>
            </a:xfrm>
            <a:custGeom>
              <a:avLst/>
              <a:gdLst>
                <a:gd name="connsiteX0" fmla="*/ 0 w 1482487"/>
                <a:gd name="connsiteY0" fmla="*/ 148249 h 1717031"/>
                <a:gd name="connsiteX1" fmla="*/ 148249 w 1482487"/>
                <a:gd name="connsiteY1" fmla="*/ 0 h 1717031"/>
                <a:gd name="connsiteX2" fmla="*/ 1334238 w 1482487"/>
                <a:gd name="connsiteY2" fmla="*/ 0 h 1717031"/>
                <a:gd name="connsiteX3" fmla="*/ 1482487 w 1482487"/>
                <a:gd name="connsiteY3" fmla="*/ 148249 h 1717031"/>
                <a:gd name="connsiteX4" fmla="*/ 1482487 w 1482487"/>
                <a:gd name="connsiteY4" fmla="*/ 1568782 h 1717031"/>
                <a:gd name="connsiteX5" fmla="*/ 1334238 w 1482487"/>
                <a:gd name="connsiteY5" fmla="*/ 1717031 h 1717031"/>
                <a:gd name="connsiteX6" fmla="*/ 148249 w 1482487"/>
                <a:gd name="connsiteY6" fmla="*/ 1717031 h 1717031"/>
                <a:gd name="connsiteX7" fmla="*/ 0 w 1482487"/>
                <a:gd name="connsiteY7" fmla="*/ 1568782 h 1717031"/>
                <a:gd name="connsiteX8" fmla="*/ 0 w 1482487"/>
                <a:gd name="connsiteY8" fmla="*/ 148249 h 171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487" h="1717031">
                  <a:moveTo>
                    <a:pt x="0" y="148249"/>
                  </a:moveTo>
                  <a:cubicBezTo>
                    <a:pt x="0" y="66373"/>
                    <a:pt x="66373" y="0"/>
                    <a:pt x="148249" y="0"/>
                  </a:cubicBezTo>
                  <a:lnTo>
                    <a:pt x="1334238" y="0"/>
                  </a:lnTo>
                  <a:cubicBezTo>
                    <a:pt x="1416114" y="0"/>
                    <a:pt x="1482487" y="66373"/>
                    <a:pt x="1482487" y="148249"/>
                  </a:cubicBezTo>
                  <a:lnTo>
                    <a:pt x="1482487" y="1568782"/>
                  </a:lnTo>
                  <a:cubicBezTo>
                    <a:pt x="1482487" y="1650658"/>
                    <a:pt x="1416114" y="1717031"/>
                    <a:pt x="1334238" y="1717031"/>
                  </a:cubicBezTo>
                  <a:lnTo>
                    <a:pt x="148249" y="1717031"/>
                  </a:lnTo>
                  <a:cubicBezTo>
                    <a:pt x="66373" y="1717031"/>
                    <a:pt x="0" y="1650658"/>
                    <a:pt x="0" y="1568782"/>
                  </a:cubicBezTo>
                  <a:lnTo>
                    <a:pt x="0" y="148249"/>
                  </a:ln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-418403"/>
                <a:satOff val="-1655"/>
                <a:lumOff val="2954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101" tIns="150101" rIns="150101" bIns="150101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500" b="1" kern="1200" dirty="0">
                  <a:latin typeface="Arial Narrow" panose="020B0606020202030204" pitchFamily="34" charset="0"/>
                </a:rPr>
                <a:t>Elaboration du  plan d’actions =&gt; Elaboration des « fiches marqueurs » </a:t>
              </a:r>
            </a:p>
          </p:txBody>
        </p:sp>
      </p:grp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D1D604A-15FA-4999-A4B9-3427B0143368}"/>
              </a:ext>
            </a:extLst>
          </p:cNvPr>
          <p:cNvSpPr/>
          <p:nvPr/>
        </p:nvSpPr>
        <p:spPr>
          <a:xfrm>
            <a:off x="8975189" y="1409612"/>
            <a:ext cx="2940146" cy="23317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Mise en œuvre du projet de territoire</a:t>
            </a:r>
          </a:p>
        </p:txBody>
      </p:sp>
      <p:sp>
        <p:nvSpPr>
          <p:cNvPr id="6" name="Légende : flèche vers le haut 5">
            <a:extLst>
              <a:ext uri="{FF2B5EF4-FFF2-40B4-BE49-F238E27FC236}">
                <a16:creationId xmlns:a16="http://schemas.microsoft.com/office/drawing/2014/main" id="{E54108B0-C919-427B-8E10-AA17CB9253B5}"/>
              </a:ext>
            </a:extLst>
          </p:cNvPr>
          <p:cNvSpPr/>
          <p:nvPr/>
        </p:nvSpPr>
        <p:spPr>
          <a:xfrm>
            <a:off x="541019" y="4339881"/>
            <a:ext cx="1547446" cy="1139483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Mai – Juin 2021</a:t>
            </a:r>
          </a:p>
        </p:txBody>
      </p:sp>
      <p:sp>
        <p:nvSpPr>
          <p:cNvPr id="8" name="Légende : flèche vers le haut 7">
            <a:extLst>
              <a:ext uri="{FF2B5EF4-FFF2-40B4-BE49-F238E27FC236}">
                <a16:creationId xmlns:a16="http://schemas.microsoft.com/office/drawing/2014/main" id="{16278F2B-2ABF-4E76-B4BD-568C87AAFA7A}"/>
              </a:ext>
            </a:extLst>
          </p:cNvPr>
          <p:cNvSpPr/>
          <p:nvPr/>
        </p:nvSpPr>
        <p:spPr>
          <a:xfrm>
            <a:off x="2926666" y="4291813"/>
            <a:ext cx="1716259" cy="1139483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Mai – novembre 2021</a:t>
            </a:r>
          </a:p>
        </p:txBody>
      </p:sp>
      <p:sp>
        <p:nvSpPr>
          <p:cNvPr id="9" name="Légende : flèche vers le haut 8">
            <a:extLst>
              <a:ext uri="{FF2B5EF4-FFF2-40B4-BE49-F238E27FC236}">
                <a16:creationId xmlns:a16="http://schemas.microsoft.com/office/drawing/2014/main" id="{CA3ED0A7-7695-4E7F-A115-BD5E72EFDBC7}"/>
              </a:ext>
            </a:extLst>
          </p:cNvPr>
          <p:cNvSpPr/>
          <p:nvPr/>
        </p:nvSpPr>
        <p:spPr>
          <a:xfrm>
            <a:off x="5481126" y="4281261"/>
            <a:ext cx="1716259" cy="1139483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Septembre à décembre 2021</a:t>
            </a:r>
          </a:p>
        </p:txBody>
      </p:sp>
      <p:sp>
        <p:nvSpPr>
          <p:cNvPr id="10" name="Légende : flèche vers le haut 9">
            <a:extLst>
              <a:ext uri="{FF2B5EF4-FFF2-40B4-BE49-F238E27FC236}">
                <a16:creationId xmlns:a16="http://schemas.microsoft.com/office/drawing/2014/main" id="{6596C562-10EF-4B61-8C05-64E38F5C3CA6}"/>
              </a:ext>
            </a:extLst>
          </p:cNvPr>
          <p:cNvSpPr/>
          <p:nvPr/>
        </p:nvSpPr>
        <p:spPr>
          <a:xfrm>
            <a:off x="9474591" y="4080800"/>
            <a:ext cx="2004646" cy="1139483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Fin 2021 </a:t>
            </a:r>
          </a:p>
          <a:p>
            <a:pPr algn="ctr"/>
            <a:r>
              <a:rPr lang="fr-FR" b="1" dirty="0">
                <a:latin typeface="Arial Narrow" panose="020B0606020202030204" pitchFamily="34" charset="0"/>
              </a:rPr>
              <a:t>1</a:t>
            </a:r>
            <a:r>
              <a:rPr lang="fr-FR" b="1" baseline="30000" dirty="0">
                <a:latin typeface="Arial Narrow" panose="020B0606020202030204" pitchFamily="34" charset="0"/>
              </a:rPr>
              <a:t>er</a:t>
            </a:r>
            <a:r>
              <a:rPr lang="fr-FR" b="1" dirty="0">
                <a:latin typeface="Arial Narrow" panose="020B0606020202030204" pitchFamily="34" charset="0"/>
              </a:rPr>
              <a:t> trimestre 2022</a:t>
            </a:r>
          </a:p>
        </p:txBody>
      </p: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241B4F2F-C2E3-4E03-843B-8F1B2E9DEDA4}"/>
              </a:ext>
            </a:extLst>
          </p:cNvPr>
          <p:cNvCxnSpPr/>
          <p:nvPr/>
        </p:nvCxnSpPr>
        <p:spPr>
          <a:xfrm>
            <a:off x="7024468" y="2047933"/>
            <a:ext cx="1758463" cy="1055077"/>
          </a:xfrm>
          <a:prstGeom prst="bentConnector3">
            <a:avLst>
              <a:gd name="adj1" fmla="val 51600"/>
            </a:avLst>
          </a:prstGeom>
          <a:ln w="1746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65" descr="Daily Calendar">
            <a:extLst>
              <a:ext uri="{FF2B5EF4-FFF2-40B4-BE49-F238E27FC236}">
                <a16:creationId xmlns:a16="http://schemas.microsoft.com/office/drawing/2014/main" id="{78C469B4-8594-432E-88BD-3D92454FB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665" y="0"/>
            <a:ext cx="1271543" cy="127154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097C794-A3D7-4BA9-B337-1BAE594F565A}"/>
              </a:ext>
            </a:extLst>
          </p:cNvPr>
          <p:cNvSpPr txBox="1"/>
          <p:nvPr/>
        </p:nvSpPr>
        <p:spPr>
          <a:xfrm>
            <a:off x="1345103" y="221402"/>
            <a:ext cx="1057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rial Narrow" panose="020B0606020202030204" pitchFamily="34" charset="0"/>
              </a:rPr>
              <a:t>LES ETAPES D’ELABORATION DU PROJET DE TERRITOIRE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48C91FE-0FA0-4F2D-992E-B7135631FC48}"/>
              </a:ext>
            </a:extLst>
          </p:cNvPr>
          <p:cNvGrpSpPr/>
          <p:nvPr/>
        </p:nvGrpSpPr>
        <p:grpSpPr>
          <a:xfrm>
            <a:off x="1859698" y="1445457"/>
            <a:ext cx="692565" cy="369096"/>
            <a:chOff x="1611810" y="464236"/>
            <a:chExt cx="692565" cy="369096"/>
          </a:xfrm>
        </p:grpSpPr>
        <p:sp>
          <p:nvSpPr>
            <p:cNvPr id="14" name="Flèche : double flèche horizontale 13">
              <a:extLst>
                <a:ext uri="{FF2B5EF4-FFF2-40B4-BE49-F238E27FC236}">
                  <a16:creationId xmlns:a16="http://schemas.microsoft.com/office/drawing/2014/main" id="{2BE44B2D-946F-4F86-AC8D-68CB474C65C6}"/>
                </a:ext>
              </a:extLst>
            </p:cNvPr>
            <p:cNvSpPr/>
            <p:nvPr/>
          </p:nvSpPr>
          <p:spPr>
            <a:xfrm>
              <a:off x="1611810" y="464236"/>
              <a:ext cx="692565" cy="369096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 : double flèche horizontale 4">
              <a:extLst>
                <a:ext uri="{FF2B5EF4-FFF2-40B4-BE49-F238E27FC236}">
                  <a16:creationId xmlns:a16="http://schemas.microsoft.com/office/drawing/2014/main" id="{698D6219-7F24-477C-8004-672C4FC57652}"/>
                </a:ext>
              </a:extLst>
            </p:cNvPr>
            <p:cNvSpPr txBox="1"/>
            <p:nvPr/>
          </p:nvSpPr>
          <p:spPr>
            <a:xfrm>
              <a:off x="1611810" y="625523"/>
              <a:ext cx="581836" cy="133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21947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BE7ED5-BC14-4E4C-8FD9-C64E1193A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8" y="215544"/>
            <a:ext cx="9904807" cy="6312161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775AF945-367C-445F-B34D-88665FDDF5E9}"/>
              </a:ext>
            </a:extLst>
          </p:cNvPr>
          <p:cNvGrpSpPr/>
          <p:nvPr/>
        </p:nvGrpSpPr>
        <p:grpSpPr>
          <a:xfrm>
            <a:off x="285424" y="224321"/>
            <a:ext cx="11920028" cy="6449895"/>
            <a:chOff x="283381" y="302149"/>
            <a:chExt cx="11920028" cy="6449895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B4F12A9-AF1F-497E-8660-4BDA2F4398EF}"/>
                </a:ext>
              </a:extLst>
            </p:cNvPr>
            <p:cNvSpPr txBox="1"/>
            <p:nvPr/>
          </p:nvSpPr>
          <p:spPr>
            <a:xfrm>
              <a:off x="9551963" y="492369"/>
              <a:ext cx="2222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rial Narrow" panose="020B0606020202030204" pitchFamily="34" charset="0"/>
                </a:rPr>
                <a:t>7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B698914D-5872-4191-8D1A-441CC42FC1A7}"/>
                </a:ext>
              </a:extLst>
            </p:cNvPr>
            <p:cNvGrpSpPr/>
            <p:nvPr/>
          </p:nvGrpSpPr>
          <p:grpSpPr>
            <a:xfrm>
              <a:off x="1303110" y="745023"/>
              <a:ext cx="8989979" cy="4793528"/>
              <a:chOff x="961293" y="945548"/>
              <a:chExt cx="8380039" cy="4678554"/>
            </a:xfrm>
          </p:grpSpPr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7064EDC-259F-4CE1-815C-C3BE870FDCB9}"/>
                  </a:ext>
                </a:extLst>
              </p:cNvPr>
              <p:cNvSpPr txBox="1"/>
              <p:nvPr/>
            </p:nvSpPr>
            <p:spPr>
              <a:xfrm>
                <a:off x="2871924" y="3207781"/>
                <a:ext cx="1167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OINVILLE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30615A6-06E8-4D3F-A595-9FBA1ADA7EE5}"/>
                  </a:ext>
                </a:extLst>
              </p:cNvPr>
              <p:cNvSpPr txBox="1"/>
              <p:nvPr/>
            </p:nvSpPr>
            <p:spPr>
              <a:xfrm>
                <a:off x="1976511" y="945548"/>
                <a:ext cx="1167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LAINVILLE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3EDBE20-78AC-41D5-A68C-D5F3F8273E84}"/>
                  </a:ext>
                </a:extLst>
              </p:cNvPr>
              <p:cNvSpPr txBox="1"/>
              <p:nvPr/>
            </p:nvSpPr>
            <p:spPr>
              <a:xfrm>
                <a:off x="2336951" y="1891162"/>
                <a:ext cx="1167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MONTALET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C413C44-C6AA-41C6-9396-14CCCB3B4957}"/>
                  </a:ext>
                </a:extLst>
              </p:cNvPr>
              <p:cNvSpPr txBox="1"/>
              <p:nvPr/>
            </p:nvSpPr>
            <p:spPr>
              <a:xfrm>
                <a:off x="1755354" y="3217368"/>
                <a:ext cx="1167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BRUEIL</a:t>
                </a:r>
                <a:endPara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0046069-6364-4FD5-9E1F-A1A8C534FE89}"/>
                  </a:ext>
                </a:extLst>
              </p:cNvPr>
              <p:cNvSpPr txBox="1"/>
              <p:nvPr/>
            </p:nvSpPr>
            <p:spPr>
              <a:xfrm>
                <a:off x="961293" y="2085031"/>
                <a:ext cx="1167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SAILLY</a:t>
                </a:r>
                <a:endPara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90FF1DA-2B19-4FE6-8305-3FB48B59991C}"/>
                  </a:ext>
                </a:extLst>
              </p:cNvPr>
              <p:cNvSpPr txBox="1"/>
              <p:nvPr/>
            </p:nvSpPr>
            <p:spPr>
              <a:xfrm>
                <a:off x="3137347" y="1635154"/>
                <a:ext cx="9917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JAMBVILLE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D84A483-A34C-41AC-B3D0-1472559AC035}"/>
                  </a:ext>
                </a:extLst>
              </p:cNvPr>
              <p:cNvSpPr txBox="1"/>
              <p:nvPr/>
            </p:nvSpPr>
            <p:spPr>
              <a:xfrm>
                <a:off x="1484541" y="4822388"/>
                <a:ext cx="13458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GARGENVILLE</a:t>
                </a:r>
                <a:endPara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9BB38F9-7F4B-4590-A067-B221DEF22E8A}"/>
                  </a:ext>
                </a:extLst>
              </p:cNvPr>
              <p:cNvSpPr txBox="1"/>
              <p:nvPr/>
            </p:nvSpPr>
            <p:spPr>
              <a:xfrm>
                <a:off x="2499150" y="4471814"/>
                <a:ext cx="1167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JUZIERS</a:t>
                </a:r>
                <a:endPara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0DADF36-D443-45CC-8D9B-6C93894D3922}"/>
                  </a:ext>
                </a:extLst>
              </p:cNvPr>
              <p:cNvSpPr txBox="1"/>
              <p:nvPr/>
            </p:nvSpPr>
            <p:spPr>
              <a:xfrm>
                <a:off x="3954533" y="4348971"/>
                <a:ext cx="9917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MEZY</a:t>
                </a:r>
                <a:endPara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AA72E45-9B0F-43E3-8D80-72C4004D8E7B}"/>
                  </a:ext>
                </a:extLst>
              </p:cNvPr>
              <p:cNvSpPr txBox="1"/>
              <p:nvPr/>
            </p:nvSpPr>
            <p:spPr>
              <a:xfrm>
                <a:off x="4450419" y="3822591"/>
                <a:ext cx="13161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HARDRICOURT</a:t>
                </a:r>
                <a:endPara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E169A79-A535-4579-83CD-3CB720DFF09E}"/>
                  </a:ext>
                </a:extLst>
              </p:cNvPr>
              <p:cNvSpPr txBox="1"/>
              <p:nvPr/>
            </p:nvSpPr>
            <p:spPr>
              <a:xfrm>
                <a:off x="4807297" y="2989949"/>
                <a:ext cx="1167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GAILLON</a:t>
                </a:r>
                <a:endPara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C3DF3CBF-FAB5-47BD-AAAD-FDBAFCCC7566}"/>
                  </a:ext>
                </a:extLst>
              </p:cNvPr>
              <p:cNvSpPr txBox="1"/>
              <p:nvPr/>
            </p:nvSpPr>
            <p:spPr>
              <a:xfrm>
                <a:off x="5790225" y="4322529"/>
                <a:ext cx="1167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MEULAN</a:t>
                </a:r>
                <a:endPara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D048F009-432F-4055-B25E-44E13A0EFE54}"/>
                  </a:ext>
                </a:extLst>
              </p:cNvPr>
              <p:cNvSpPr txBox="1"/>
              <p:nvPr/>
            </p:nvSpPr>
            <p:spPr>
              <a:xfrm>
                <a:off x="5825052" y="3296405"/>
                <a:ext cx="13919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TESSANCOURT</a:t>
                </a:r>
                <a:endPara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8A79FD0-3B84-443A-BB17-3C008D93131A}"/>
                  </a:ext>
                </a:extLst>
              </p:cNvPr>
              <p:cNvSpPr txBox="1"/>
              <p:nvPr/>
            </p:nvSpPr>
            <p:spPr>
              <a:xfrm>
                <a:off x="6628868" y="3836043"/>
                <a:ext cx="13919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EVECQUEMONT</a:t>
                </a:r>
                <a:endPara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9ADE5765-1521-4D4A-96D5-6D5E1943AC75}"/>
                  </a:ext>
                </a:extLst>
              </p:cNvPr>
              <p:cNvSpPr txBox="1"/>
              <p:nvPr/>
            </p:nvSpPr>
            <p:spPr>
              <a:xfrm>
                <a:off x="7949429" y="4119349"/>
                <a:ext cx="13919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VAUX SUR SEINE</a:t>
                </a:r>
                <a:endPara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B837FE9-67E8-4817-839E-5D02F24683E0}"/>
                  </a:ext>
                </a:extLst>
              </p:cNvPr>
              <p:cNvSpPr txBox="1"/>
              <p:nvPr/>
            </p:nvSpPr>
            <p:spPr>
              <a:xfrm>
                <a:off x="7261909" y="5347103"/>
                <a:ext cx="1903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VERNEUIL SUR SEINE</a:t>
                </a:r>
                <a:endParaRPr lang="fr-FR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2789BFAA-4622-447B-A1C9-1FC026726095}"/>
                </a:ext>
              </a:extLst>
            </p:cNvPr>
            <p:cNvSpPr/>
            <p:nvPr/>
          </p:nvSpPr>
          <p:spPr>
            <a:xfrm>
              <a:off x="10037039" y="5075747"/>
              <a:ext cx="450166" cy="37048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 Narrow" panose="020B0606020202030204" pitchFamily="34" charset="0"/>
              </a:endParaRP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1D5CC267-9D07-437A-93D9-49D4BA23D4E9}"/>
                </a:ext>
              </a:extLst>
            </p:cNvPr>
            <p:cNvSpPr/>
            <p:nvPr/>
          </p:nvSpPr>
          <p:spPr>
            <a:xfrm>
              <a:off x="4437322" y="590213"/>
              <a:ext cx="450166" cy="37048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3C517CCB-009D-409C-A1F4-B1F0FF03B326}"/>
                </a:ext>
              </a:extLst>
            </p:cNvPr>
            <p:cNvSpPr/>
            <p:nvPr/>
          </p:nvSpPr>
          <p:spPr>
            <a:xfrm>
              <a:off x="4708782" y="5446982"/>
              <a:ext cx="450166" cy="370485"/>
            </a:xfrm>
            <a:prstGeom prst="roundRect">
              <a:avLst/>
            </a:prstGeom>
            <a:solidFill>
              <a:srgbClr val="008AF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80BC77F5-359C-4A54-BF85-D072BF51E8AE}"/>
                </a:ext>
              </a:extLst>
            </p:cNvPr>
            <p:cNvSpPr/>
            <p:nvPr/>
          </p:nvSpPr>
          <p:spPr>
            <a:xfrm>
              <a:off x="8063235" y="2414249"/>
              <a:ext cx="450166" cy="370485"/>
            </a:xfrm>
            <a:prstGeom prst="roundRect">
              <a:avLst/>
            </a:prstGeom>
            <a:solidFill>
              <a:srgbClr val="832E9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74809B94-614A-41FD-AB8F-6B84DE06F4F7}"/>
                </a:ext>
              </a:extLst>
            </p:cNvPr>
            <p:cNvSpPr/>
            <p:nvPr/>
          </p:nvSpPr>
          <p:spPr>
            <a:xfrm>
              <a:off x="3029205" y="5769889"/>
              <a:ext cx="450166" cy="370485"/>
            </a:xfrm>
            <a:prstGeom prst="roundRect">
              <a:avLst/>
            </a:prstGeom>
            <a:solidFill>
              <a:srgbClr val="3EB2A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 Narrow" panose="020B0606020202030204" pitchFamily="34" charset="0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AE086B18-3F10-4F57-A94B-D5B62C81CD89}"/>
                </a:ext>
              </a:extLst>
            </p:cNvPr>
            <p:cNvSpPr/>
            <p:nvPr/>
          </p:nvSpPr>
          <p:spPr>
            <a:xfrm>
              <a:off x="1078027" y="3976410"/>
              <a:ext cx="450166" cy="3704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 Narrow" panose="020B0606020202030204" pitchFamily="34" charset="0"/>
              </a:endParaRP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199DC60B-B7A0-4E1E-A4DE-7255BB8699BA}"/>
                </a:ext>
              </a:extLst>
            </p:cNvPr>
            <p:cNvSpPr/>
            <p:nvPr/>
          </p:nvSpPr>
          <p:spPr>
            <a:xfrm>
              <a:off x="6659651" y="4733764"/>
              <a:ext cx="450166" cy="37048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 Narrow" panose="020B0606020202030204" pitchFamily="34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7FDA1A77-6EE4-4D08-903B-FD09D60FEE90}"/>
                </a:ext>
              </a:extLst>
            </p:cNvPr>
            <p:cNvSpPr txBox="1"/>
            <p:nvPr/>
          </p:nvSpPr>
          <p:spPr>
            <a:xfrm>
              <a:off x="7798387" y="484086"/>
              <a:ext cx="2906159" cy="58477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3200" b="1" dirty="0">
                  <a:latin typeface="Arial Narrow" panose="020B0606020202030204" pitchFamily="34" charset="0"/>
                </a:rPr>
                <a:t>8 TERRITOIRES 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D62191B0-048B-49FB-A0D3-B2DABB246D2A}"/>
                </a:ext>
              </a:extLst>
            </p:cNvPr>
            <p:cNvSpPr txBox="1"/>
            <p:nvPr/>
          </p:nvSpPr>
          <p:spPr>
            <a:xfrm>
              <a:off x="10475231" y="4641752"/>
              <a:ext cx="1728178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EE Jean Jaurès</a:t>
              </a:r>
            </a:p>
            <a:p>
              <a:r>
                <a:rPr lang="fr-FR" sz="14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EE La Source</a:t>
              </a:r>
            </a:p>
            <a:p>
              <a:r>
                <a:rPr lang="fr-FR" sz="14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EP La Garenne</a:t>
              </a:r>
            </a:p>
            <a:p>
              <a:r>
                <a:rPr lang="fr-FR" sz="14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EM Jean Jaurès</a:t>
              </a:r>
            </a:p>
            <a:p>
              <a:r>
                <a:rPr lang="fr-FR" sz="14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EM Joseph Kosma</a:t>
              </a:r>
            </a:p>
            <a:p>
              <a:r>
                <a:rPr lang="fr-FR" sz="14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EM Françoise Dolto</a:t>
              </a:r>
            </a:p>
            <a:p>
              <a:r>
                <a:rPr lang="fr-FR" sz="14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EM Jacques Prévert</a:t>
              </a:r>
            </a:p>
            <a:p>
              <a:r>
                <a:rPr lang="fr-FR" sz="1400" b="1" dirty="0">
                  <a:solidFill>
                    <a:srgbClr val="FFC000"/>
                  </a:solidFill>
                  <a:latin typeface="Arial Narrow" panose="020B0606020202030204" pitchFamily="34" charset="0"/>
                </a:rPr>
                <a:t>EM Chemin Vert</a:t>
              </a:r>
            </a:p>
            <a:p>
              <a:endParaRPr lang="fr-FR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61EDFB6F-9D3B-4260-8186-6C14B5BDE43A}"/>
                </a:ext>
              </a:extLst>
            </p:cNvPr>
            <p:cNvSpPr txBox="1"/>
            <p:nvPr/>
          </p:nvSpPr>
          <p:spPr>
            <a:xfrm>
              <a:off x="8599415" y="2059383"/>
              <a:ext cx="21849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7030A0"/>
                  </a:solidFill>
                  <a:latin typeface="Arial Narrow" panose="020B0606020202030204" pitchFamily="34" charset="0"/>
                </a:rPr>
                <a:t>EE Marie Curie</a:t>
              </a:r>
            </a:p>
            <a:p>
              <a:r>
                <a:rPr lang="fr-FR" sz="1400" b="1" dirty="0">
                  <a:solidFill>
                    <a:srgbClr val="7030A0"/>
                  </a:solidFill>
                  <a:latin typeface="Arial Narrow" panose="020B0606020202030204" pitchFamily="34" charset="0"/>
                </a:rPr>
                <a:t>EM Les Groux </a:t>
              </a:r>
            </a:p>
            <a:p>
              <a:r>
                <a:rPr lang="fr-FR" sz="1400" b="1" dirty="0">
                  <a:solidFill>
                    <a:srgbClr val="7030A0"/>
                  </a:solidFill>
                  <a:latin typeface="Arial Narrow" panose="020B0606020202030204" pitchFamily="34" charset="0"/>
                </a:rPr>
                <a:t>EP Les Appentis Bouillons</a:t>
              </a:r>
            </a:p>
            <a:p>
              <a:r>
                <a:rPr lang="fr-FR" sz="1400" b="1" dirty="0">
                  <a:solidFill>
                    <a:srgbClr val="7030A0"/>
                  </a:solidFill>
                  <a:latin typeface="Arial Narrow" panose="020B0606020202030204" pitchFamily="34" charset="0"/>
                </a:rPr>
                <a:t>EP </a:t>
              </a:r>
              <a:r>
                <a:rPr lang="fr-FR" sz="1400" b="1" dirty="0" err="1">
                  <a:solidFill>
                    <a:srgbClr val="7030A0"/>
                  </a:solidFill>
                  <a:latin typeface="Arial Narrow" panose="020B0606020202030204" pitchFamily="34" charset="0"/>
                </a:rPr>
                <a:t>Tessancourt</a:t>
              </a:r>
              <a:endParaRPr lang="fr-FR" sz="1400" b="1" dirty="0">
                <a:solidFill>
                  <a:srgbClr val="7030A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4B6F8CDC-6D89-4B0A-BC88-4BB9CF8C1738}"/>
                </a:ext>
              </a:extLst>
            </p:cNvPr>
            <p:cNvSpPr txBox="1"/>
            <p:nvPr/>
          </p:nvSpPr>
          <p:spPr>
            <a:xfrm>
              <a:off x="2701498" y="6228824"/>
              <a:ext cx="17281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20BFD0"/>
                  </a:solidFill>
                  <a:latin typeface="Arial Narrow" panose="020B0606020202030204" pitchFamily="34" charset="0"/>
                </a:rPr>
                <a:t>EE Les Sergenteries</a:t>
              </a:r>
            </a:p>
            <a:p>
              <a:r>
                <a:rPr lang="fr-FR" sz="1400" b="1" dirty="0">
                  <a:solidFill>
                    <a:srgbClr val="20BFD0"/>
                  </a:solidFill>
                  <a:latin typeface="Arial Narrow" panose="020B0606020202030204" pitchFamily="34" charset="0"/>
                </a:rPr>
                <a:t>EM Le Parc 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F60C3AB6-40EB-41E7-B35C-7EAD932176BD}"/>
                </a:ext>
              </a:extLst>
            </p:cNvPr>
            <p:cNvSpPr txBox="1"/>
            <p:nvPr/>
          </p:nvSpPr>
          <p:spPr>
            <a:xfrm>
              <a:off x="4482196" y="5968931"/>
              <a:ext cx="18330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8AF2"/>
                  </a:solidFill>
                  <a:latin typeface="Arial Narrow" panose="020B0606020202030204" pitchFamily="34" charset="0"/>
                </a:rPr>
                <a:t>EP Les Bergeronnettes</a:t>
              </a:r>
            </a:p>
            <a:p>
              <a:r>
                <a:rPr lang="fr-FR" sz="1400" b="1" dirty="0">
                  <a:solidFill>
                    <a:srgbClr val="008AF2"/>
                  </a:solidFill>
                  <a:latin typeface="Arial Narrow" panose="020B0606020202030204" pitchFamily="34" charset="0"/>
                </a:rPr>
                <a:t>EP Marcel </a:t>
              </a:r>
              <a:r>
                <a:rPr lang="fr-FR" sz="1400" b="1" dirty="0" err="1">
                  <a:solidFill>
                    <a:srgbClr val="008AF2"/>
                  </a:solidFill>
                  <a:latin typeface="Arial Narrow" panose="020B0606020202030204" pitchFamily="34" charset="0"/>
                </a:rPr>
                <a:t>Lachiver</a:t>
              </a:r>
              <a:endParaRPr lang="fr-FR" sz="1400" b="1" dirty="0">
                <a:solidFill>
                  <a:srgbClr val="008AF2"/>
                </a:solidFill>
                <a:latin typeface="Arial Narrow" panose="020B0606020202030204" pitchFamily="34" charset="0"/>
              </a:endParaRPr>
            </a:p>
            <a:p>
              <a:r>
                <a:rPr lang="fr-FR" sz="1400" b="1" dirty="0">
                  <a:solidFill>
                    <a:srgbClr val="008AF2"/>
                  </a:solidFill>
                  <a:latin typeface="Arial Narrow" panose="020B0606020202030204" pitchFamily="34" charset="0"/>
                </a:rPr>
                <a:t>EP Les Quatre Vents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3C4FBDC4-1AE5-4198-8EB3-97C7669F2890}"/>
                </a:ext>
              </a:extLst>
            </p:cNvPr>
            <p:cNvSpPr txBox="1"/>
            <p:nvPr/>
          </p:nvSpPr>
          <p:spPr>
            <a:xfrm>
              <a:off x="6299858" y="5186267"/>
              <a:ext cx="14683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EE Louis Pasteur</a:t>
              </a:r>
            </a:p>
            <a:p>
              <a:r>
                <a:rPr lang="fr-FR" sz="1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EP Paradis</a:t>
              </a:r>
            </a:p>
            <a:p>
              <a:r>
                <a:rPr lang="fr-FR" sz="1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EM Paul Valéry</a:t>
              </a:r>
            </a:p>
            <a:p>
              <a:r>
                <a:rPr lang="fr-FR" sz="1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EM Les Bois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2926F80E-E3CD-4FD3-AC65-4F02C86711AF}"/>
                </a:ext>
              </a:extLst>
            </p:cNvPr>
            <p:cNvSpPr txBox="1"/>
            <p:nvPr/>
          </p:nvSpPr>
          <p:spPr>
            <a:xfrm>
              <a:off x="283381" y="4472475"/>
              <a:ext cx="152302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EP Jeanne </a:t>
              </a:r>
              <a:r>
                <a:rPr lang="fr-FR" sz="1400" b="1" dirty="0" err="1">
                  <a:solidFill>
                    <a:srgbClr val="C00000"/>
                  </a:solidFill>
                  <a:latin typeface="Arial Narrow" panose="020B0606020202030204" pitchFamily="34" charset="0"/>
                </a:rPr>
                <a:t>Couvry</a:t>
              </a:r>
              <a:endParaRPr lang="fr-FR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  <a:p>
              <a:r>
                <a:rPr lang="fr-FR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EP Corneille</a:t>
              </a:r>
            </a:p>
            <a:p>
              <a:r>
                <a:rPr lang="fr-FR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EE Molière</a:t>
              </a:r>
            </a:p>
            <a:p>
              <a:r>
                <a:rPr lang="fr-FR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EM La Fontaine</a:t>
              </a:r>
            </a:p>
            <a:p>
              <a:endParaRPr lang="fr-F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5563514-3243-4291-A0B1-536B8C467DF3}"/>
                </a:ext>
              </a:extLst>
            </p:cNvPr>
            <p:cNvSpPr txBox="1"/>
            <p:nvPr/>
          </p:nvSpPr>
          <p:spPr>
            <a:xfrm>
              <a:off x="4980422" y="302149"/>
              <a:ext cx="19533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92D050"/>
                  </a:solidFill>
                  <a:latin typeface="Arial Narrow" panose="020B0606020202030204" pitchFamily="34" charset="0"/>
                </a:rPr>
                <a:t>EP Léopold </a:t>
              </a:r>
              <a:r>
                <a:rPr lang="fr-FR" sz="1400" b="1" dirty="0" err="1">
                  <a:solidFill>
                    <a:srgbClr val="92D050"/>
                  </a:solidFill>
                  <a:latin typeface="Arial Narrow" panose="020B0606020202030204" pitchFamily="34" charset="0"/>
                </a:rPr>
                <a:t>Bressac</a:t>
              </a:r>
              <a:endParaRPr lang="fr-FR" sz="1400" b="1" dirty="0">
                <a:solidFill>
                  <a:srgbClr val="92D050"/>
                </a:solidFill>
                <a:latin typeface="Arial Narrow" panose="020B0606020202030204" pitchFamily="34" charset="0"/>
              </a:endParaRPr>
            </a:p>
            <a:p>
              <a:r>
                <a:rPr lang="fr-FR" sz="1400" b="1" dirty="0">
                  <a:solidFill>
                    <a:srgbClr val="92D050"/>
                  </a:solidFill>
                  <a:latin typeface="Arial Narrow" panose="020B0606020202030204" pitchFamily="34" charset="0"/>
                </a:rPr>
                <a:t>EP Sailly</a:t>
              </a:r>
            </a:p>
            <a:p>
              <a:r>
                <a:rPr lang="fr-FR" sz="1400" b="1" dirty="0">
                  <a:solidFill>
                    <a:srgbClr val="92D050"/>
                  </a:solidFill>
                  <a:latin typeface="Arial Narrow" panose="020B0606020202030204" pitchFamily="34" charset="0"/>
                </a:rPr>
                <a:t>EP </a:t>
              </a:r>
              <a:r>
                <a:rPr lang="fr-FR" sz="1400" b="1" dirty="0" err="1">
                  <a:solidFill>
                    <a:srgbClr val="92D050"/>
                  </a:solidFill>
                  <a:latin typeface="Arial Narrow" panose="020B0606020202030204" pitchFamily="34" charset="0"/>
                </a:rPr>
                <a:t>Brueil</a:t>
              </a:r>
              <a:endParaRPr lang="fr-FR" sz="1400" b="1" dirty="0">
                <a:solidFill>
                  <a:srgbClr val="92D050"/>
                </a:solidFill>
                <a:latin typeface="Arial Narrow" panose="020B0606020202030204" pitchFamily="34" charset="0"/>
              </a:endParaRPr>
            </a:p>
            <a:p>
              <a:r>
                <a:rPr lang="fr-FR" sz="1400" b="1" dirty="0">
                  <a:solidFill>
                    <a:srgbClr val="92D050"/>
                  </a:solidFill>
                  <a:latin typeface="Arial Narrow" panose="020B0606020202030204" pitchFamily="34" charset="0"/>
                </a:rPr>
                <a:t>EP </a:t>
              </a:r>
              <a:r>
                <a:rPr lang="fr-FR" sz="1400" b="1" dirty="0" err="1">
                  <a:solidFill>
                    <a:srgbClr val="92D050"/>
                  </a:solidFill>
                  <a:latin typeface="Arial Narrow" panose="020B0606020202030204" pitchFamily="34" charset="0"/>
                </a:rPr>
                <a:t>Montalet</a:t>
              </a:r>
              <a:endParaRPr lang="fr-FR" sz="1400" b="1" dirty="0">
                <a:solidFill>
                  <a:srgbClr val="92D050"/>
                </a:solidFill>
                <a:latin typeface="Arial Narrow" panose="020B0606020202030204" pitchFamily="34" charset="0"/>
              </a:endParaRPr>
            </a:p>
            <a:p>
              <a:r>
                <a:rPr lang="fr-FR" sz="1400" b="1" dirty="0">
                  <a:solidFill>
                    <a:srgbClr val="92D050"/>
                  </a:solidFill>
                  <a:latin typeface="Arial Narrow" panose="020B0606020202030204" pitchFamily="34" charset="0"/>
                </a:rPr>
                <a:t>EP Jambville</a:t>
              </a:r>
            </a:p>
          </p:txBody>
        </p:sp>
      </p:grp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2AC5B10A-A435-497D-BC54-A3B62EED3BC2}"/>
              </a:ext>
            </a:extLst>
          </p:cNvPr>
          <p:cNvSpPr/>
          <p:nvPr/>
        </p:nvSpPr>
        <p:spPr>
          <a:xfrm>
            <a:off x="4205503" y="2602702"/>
            <a:ext cx="450166" cy="370485"/>
          </a:xfrm>
          <a:prstGeom prst="roundRect">
            <a:avLst/>
          </a:prstGeom>
          <a:solidFill>
            <a:srgbClr val="00924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DB3DC7-E466-4BD2-B6D1-E118BE8B78DF}"/>
              </a:ext>
            </a:extLst>
          </p:cNvPr>
          <p:cNvSpPr/>
          <p:nvPr/>
        </p:nvSpPr>
        <p:spPr>
          <a:xfrm>
            <a:off x="4330639" y="2286264"/>
            <a:ext cx="1829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9242"/>
                </a:solidFill>
                <a:latin typeface="Arial Narrow" panose="020B0606020202030204" pitchFamily="34" charset="0"/>
              </a:rPr>
              <a:t>EP Charlotte Vidal</a:t>
            </a:r>
          </a:p>
        </p:txBody>
      </p:sp>
    </p:spTree>
    <p:extLst>
      <p:ext uri="{BB962C8B-B14F-4D97-AF65-F5344CB8AC3E}">
        <p14:creationId xmlns:p14="http://schemas.microsoft.com/office/powerpoint/2010/main" val="270058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>
            <a:extLst>
              <a:ext uri="{FF2B5EF4-FFF2-40B4-BE49-F238E27FC236}">
                <a16:creationId xmlns:a16="http://schemas.microsoft.com/office/drawing/2014/main" id="{6CD81F07-E8E4-4A31-A794-36D6D0B1DD6D}"/>
              </a:ext>
            </a:extLst>
          </p:cNvPr>
          <p:cNvSpPr txBox="1"/>
          <p:nvPr/>
        </p:nvSpPr>
        <p:spPr>
          <a:xfrm>
            <a:off x="882842" y="1984991"/>
            <a:ext cx="193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QUI ?</a:t>
            </a:r>
            <a:endParaRPr lang="fr-FR" sz="2400" b="1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259504D-75F8-4E83-835B-9D1AF4BCB071}"/>
              </a:ext>
            </a:extLst>
          </p:cNvPr>
          <p:cNvGrpSpPr/>
          <p:nvPr/>
        </p:nvGrpSpPr>
        <p:grpSpPr>
          <a:xfrm>
            <a:off x="1933163" y="1684888"/>
            <a:ext cx="8325673" cy="4837361"/>
            <a:chOff x="1493577" y="801858"/>
            <a:chExt cx="8325673" cy="483736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6A775B4D-28EF-4080-880D-DF8453A4E238}"/>
                </a:ext>
              </a:extLst>
            </p:cNvPr>
            <p:cNvGrpSpPr/>
            <p:nvPr/>
          </p:nvGrpSpPr>
          <p:grpSpPr>
            <a:xfrm>
              <a:off x="1493577" y="801858"/>
              <a:ext cx="8325673" cy="4837361"/>
              <a:chOff x="1831201" y="994886"/>
              <a:chExt cx="8326309" cy="5305907"/>
            </a:xfrm>
          </p:grpSpPr>
          <p:cxnSp>
            <p:nvCxnSpPr>
              <p:cNvPr id="5" name="Straight Connector 37">
                <a:extLst>
                  <a:ext uri="{FF2B5EF4-FFF2-40B4-BE49-F238E27FC236}">
                    <a16:creationId xmlns:a16="http://schemas.microsoft.com/office/drawing/2014/main" id="{3A98CDB1-0EC2-4B7C-A82B-5A5D83F625F7}"/>
                  </a:ext>
                </a:extLst>
              </p:cNvPr>
              <p:cNvCxnSpPr>
                <a:cxnSpLocks/>
                <a:endCxn id="14" idx="5"/>
              </p:cNvCxnSpPr>
              <p:nvPr/>
            </p:nvCxnSpPr>
            <p:spPr>
              <a:xfrm flipH="1" flipV="1">
                <a:off x="4478730" y="4047645"/>
                <a:ext cx="498540" cy="64439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39">
                <a:extLst>
                  <a:ext uri="{FF2B5EF4-FFF2-40B4-BE49-F238E27FC236}">
                    <a16:creationId xmlns:a16="http://schemas.microsoft.com/office/drawing/2014/main" id="{1AA246C4-0169-49CF-903A-441C49FD0CFE}"/>
                  </a:ext>
                </a:extLst>
              </p:cNvPr>
              <p:cNvCxnSpPr>
                <a:cxnSpLocks/>
                <a:endCxn id="11" idx="3"/>
              </p:cNvCxnSpPr>
              <p:nvPr/>
            </p:nvCxnSpPr>
            <p:spPr>
              <a:xfrm flipV="1">
                <a:off x="7185484" y="3968820"/>
                <a:ext cx="820340" cy="65662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41">
                <a:extLst>
                  <a:ext uri="{FF2B5EF4-FFF2-40B4-BE49-F238E27FC236}">
                    <a16:creationId xmlns:a16="http://schemas.microsoft.com/office/drawing/2014/main" id="{7E1F6050-9511-44ED-9CBB-D423494124DB}"/>
                  </a:ext>
                </a:extLst>
              </p:cNvPr>
              <p:cNvCxnSpPr>
                <a:cxnSpLocks/>
                <a:stCxn id="15" idx="0"/>
              </p:cNvCxnSpPr>
              <p:nvPr/>
            </p:nvCxnSpPr>
            <p:spPr>
              <a:xfrm flipH="1" flipV="1">
                <a:off x="6009685" y="2712808"/>
                <a:ext cx="54456" cy="111150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43">
                <a:extLst>
                  <a:ext uri="{FF2B5EF4-FFF2-40B4-BE49-F238E27FC236}">
                    <a16:creationId xmlns:a16="http://schemas.microsoft.com/office/drawing/2014/main" id="{BD4EE7A7-487C-482F-B22B-5897BA2D8070}"/>
                  </a:ext>
                </a:extLst>
              </p:cNvPr>
              <p:cNvCxnSpPr>
                <a:cxnSpLocks/>
                <a:endCxn id="13" idx="6"/>
              </p:cNvCxnSpPr>
              <p:nvPr/>
            </p:nvCxnSpPr>
            <p:spPr>
              <a:xfrm flipH="1" flipV="1">
                <a:off x="3763279" y="5344851"/>
                <a:ext cx="777386" cy="7300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5">
                <a:extLst>
                  <a:ext uri="{FF2B5EF4-FFF2-40B4-BE49-F238E27FC236}">
                    <a16:creationId xmlns:a16="http://schemas.microsoft.com/office/drawing/2014/main" id="{15B900F6-A8B7-45FA-87DA-F8D56AA8C297}"/>
                  </a:ext>
                </a:extLst>
              </p:cNvPr>
              <p:cNvCxnSpPr>
                <a:endCxn id="12" idx="2"/>
              </p:cNvCxnSpPr>
              <p:nvPr/>
            </p:nvCxnSpPr>
            <p:spPr>
              <a:xfrm>
                <a:off x="7611029" y="5441161"/>
                <a:ext cx="817693" cy="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5">
                <a:extLst>
                  <a:ext uri="{FF2B5EF4-FFF2-40B4-BE49-F238E27FC236}">
                    <a16:creationId xmlns:a16="http://schemas.microsoft.com/office/drawing/2014/main" id="{4C99BAB1-C9F8-4944-9C80-4EDBD94C1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7507" y="994886"/>
                <a:ext cx="2159140" cy="1747225"/>
              </a:xfrm>
              <a:prstGeom prst="ellipse">
                <a:avLst/>
              </a:pr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  <a:p>
                <a:pPr algn="ctr"/>
                <a:r>
                  <a:rPr lang="en-US" sz="1600" b="1" cap="small" dirty="0">
                    <a:latin typeface="Arial Narrow" panose="020B0606020202030204" pitchFamily="34" charset="0"/>
                  </a:rPr>
                  <a:t>Parents</a:t>
                </a:r>
                <a:endParaRPr lang="en-US" b="1" cap="small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1" name="Oval 8">
                <a:extLst>
                  <a:ext uri="{FF2B5EF4-FFF2-40B4-BE49-F238E27FC236}">
                    <a16:creationId xmlns:a16="http://schemas.microsoft.com/office/drawing/2014/main" id="{9DE1C20A-2C10-4B03-9244-2893590E9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5274" y="2198451"/>
                <a:ext cx="2257134" cy="2074117"/>
              </a:xfrm>
              <a:prstGeom prst="ellipse">
                <a:avLst/>
              </a:pr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  <a:p>
                <a:pPr algn="ctr"/>
                <a:r>
                  <a:rPr lang="en-US" sz="1600" b="1" cap="small" dirty="0" err="1">
                    <a:latin typeface="Arial Narrow" panose="020B0606020202030204" pitchFamily="34" charset="0"/>
                  </a:rPr>
                  <a:t>Collectivités</a:t>
                </a:r>
                <a:endParaRPr lang="en-US" b="1" cap="small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6DB6606-4C6F-47F5-AC1E-A37381F76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8722" y="4581530"/>
                <a:ext cx="1728788" cy="1719263"/>
              </a:xfrm>
              <a:prstGeom prst="ellipse">
                <a:avLst/>
              </a:prstGeom>
              <a:solidFill>
                <a:srgbClr val="FFF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20">
                <a:extLst>
                  <a:ext uri="{FF2B5EF4-FFF2-40B4-BE49-F238E27FC236}">
                    <a16:creationId xmlns:a16="http://schemas.microsoft.com/office/drawing/2014/main" id="{F6A6D4F7-5CCB-462D-9FD4-4DF88216F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201" y="4412218"/>
                <a:ext cx="1932078" cy="1865265"/>
              </a:xfrm>
              <a:prstGeom prst="ellipse">
                <a:avLst/>
              </a:prstGeom>
              <a:solidFill>
                <a:srgbClr val="2980B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23">
                <a:extLst>
                  <a:ext uri="{FF2B5EF4-FFF2-40B4-BE49-F238E27FC236}">
                    <a16:creationId xmlns:a16="http://schemas.microsoft.com/office/drawing/2014/main" id="{54469411-4285-40A8-B91E-E09DA17BA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414" y="2348540"/>
                <a:ext cx="2215815" cy="1990625"/>
              </a:xfrm>
              <a:prstGeom prst="ellipse">
                <a:avLst/>
              </a:pr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  <a:p>
                <a:pPr algn="ctr"/>
                <a:r>
                  <a:rPr lang="en-US" sz="1600" b="1" cap="small" dirty="0">
                    <a:latin typeface="Arial Narrow" panose="020B0606020202030204" pitchFamily="34" charset="0"/>
                  </a:rPr>
                  <a:t>Associations</a:t>
                </a:r>
              </a:p>
            </p:txBody>
          </p:sp>
          <p:sp>
            <p:nvSpPr>
              <p:cNvPr id="15" name="Freeform: Shape 47">
                <a:extLst>
                  <a:ext uri="{FF2B5EF4-FFF2-40B4-BE49-F238E27FC236}">
                    <a16:creationId xmlns:a16="http://schemas.microsoft.com/office/drawing/2014/main" id="{449AA8D3-A93F-4E52-B6C7-FF1A5F2CD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253" y="3824313"/>
                <a:ext cx="3093776" cy="2397997"/>
              </a:xfrm>
              <a:custGeom>
                <a:avLst/>
                <a:gdLst>
                  <a:gd name="connsiteX0" fmla="*/ 1546888 w 3093776"/>
                  <a:gd name="connsiteY0" fmla="*/ 0 h 2397997"/>
                  <a:gd name="connsiteX1" fmla="*/ 3093776 w 3093776"/>
                  <a:gd name="connsiteY1" fmla="*/ 1538365 h 2397997"/>
                  <a:gd name="connsiteX2" fmla="*/ 2907075 w 3093776"/>
                  <a:gd name="connsiteY2" fmla="*/ 2271642 h 2397997"/>
                  <a:gd name="connsiteX3" fmla="*/ 2829887 w 3093776"/>
                  <a:gd name="connsiteY3" fmla="*/ 2397997 h 2397997"/>
                  <a:gd name="connsiteX4" fmla="*/ 263890 w 3093776"/>
                  <a:gd name="connsiteY4" fmla="*/ 2397997 h 2397997"/>
                  <a:gd name="connsiteX5" fmla="*/ 186701 w 3093776"/>
                  <a:gd name="connsiteY5" fmla="*/ 2271642 h 2397997"/>
                  <a:gd name="connsiteX6" fmla="*/ 0 w 3093776"/>
                  <a:gd name="connsiteY6" fmla="*/ 1538365 h 2397997"/>
                  <a:gd name="connsiteX7" fmla="*/ 1546888 w 3093776"/>
                  <a:gd name="connsiteY7" fmla="*/ 0 h 239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93776" h="2397997">
                    <a:moveTo>
                      <a:pt x="1546888" y="0"/>
                    </a:moveTo>
                    <a:cubicBezTo>
                      <a:pt x="2401211" y="0"/>
                      <a:pt x="3093776" y="688749"/>
                      <a:pt x="3093776" y="1538365"/>
                    </a:cubicBezTo>
                    <a:cubicBezTo>
                      <a:pt x="3093776" y="1803870"/>
                      <a:pt x="3026143" y="2053666"/>
                      <a:pt x="2907075" y="2271642"/>
                    </a:cubicBezTo>
                    <a:lnTo>
                      <a:pt x="2829887" y="2397997"/>
                    </a:lnTo>
                    <a:lnTo>
                      <a:pt x="263890" y="2397997"/>
                    </a:lnTo>
                    <a:lnTo>
                      <a:pt x="186701" y="2271642"/>
                    </a:lnTo>
                    <a:cubicBezTo>
                      <a:pt x="67634" y="2053666"/>
                      <a:pt x="0" y="1803870"/>
                      <a:pt x="0" y="1538365"/>
                    </a:cubicBezTo>
                    <a:cubicBezTo>
                      <a:pt x="0" y="688749"/>
                      <a:pt x="692565" y="0"/>
                      <a:pt x="1546888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dirty="0"/>
                  <a:t> </a:t>
                </a:r>
              </a:p>
            </p:txBody>
          </p:sp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1044F34D-C6B5-4178-AD05-F4C9756188B9}"/>
                  </a:ext>
                </a:extLst>
              </p:cNvPr>
              <p:cNvSpPr txBox="1"/>
              <p:nvPr/>
            </p:nvSpPr>
            <p:spPr>
              <a:xfrm>
                <a:off x="2171553" y="5124220"/>
                <a:ext cx="1258774" cy="37134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600" b="1" cap="small" dirty="0" err="1">
                    <a:latin typeface="Arial Narrow" panose="020B0606020202030204" pitchFamily="34" charset="0"/>
                  </a:rPr>
                  <a:t>Périscolaire</a:t>
                </a:r>
                <a:r>
                  <a:rPr lang="en-US" sz="1600" dirty="0"/>
                  <a:t> 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8D14BA50-3603-4F0D-BD98-4EF393C0667B}"/>
                  </a:ext>
                </a:extLst>
              </p:cNvPr>
              <p:cNvSpPr txBox="1"/>
              <p:nvPr/>
            </p:nvSpPr>
            <p:spPr>
              <a:xfrm>
                <a:off x="5183632" y="4820391"/>
                <a:ext cx="1650514" cy="708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b="1" dirty="0">
                    <a:latin typeface="Arial Narrow" panose="020B0606020202030204" pitchFamily="34" charset="0"/>
                  </a:rPr>
                  <a:t>ECOLES</a:t>
                </a:r>
                <a:r>
                  <a:rPr lang="fr-FR" sz="3600" b="1" dirty="0"/>
                  <a:t> </a:t>
                </a:r>
              </a:p>
            </p:txBody>
          </p:sp>
        </p:grp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6848890-9E3C-4889-B8E6-D8D4890C4A4D}"/>
                </a:ext>
              </a:extLst>
            </p:cNvPr>
            <p:cNvSpPr txBox="1"/>
            <p:nvPr/>
          </p:nvSpPr>
          <p:spPr>
            <a:xfrm>
              <a:off x="8440615" y="4735822"/>
              <a:ext cx="1153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cap="small" dirty="0">
                  <a:latin typeface="Arial Narrow" panose="020B0606020202030204" pitchFamily="34" charset="0"/>
                </a:rPr>
                <a:t>Autres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C8FE3D30-AE5A-4D59-B8B2-F756056A018A}"/>
              </a:ext>
            </a:extLst>
          </p:cNvPr>
          <p:cNvSpPr txBox="1"/>
          <p:nvPr/>
        </p:nvSpPr>
        <p:spPr>
          <a:xfrm>
            <a:off x="596177" y="923884"/>
            <a:ext cx="11577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Narrow" panose="020B0606020202030204" pitchFamily="34" charset="0"/>
              </a:rPr>
              <a:t>Un projet de territoire est un outil </a:t>
            </a:r>
            <a:r>
              <a:rPr lang="fr-FR" sz="2400" b="1" dirty="0">
                <a:latin typeface="Arial Narrow" panose="020B0606020202030204" pitchFamily="34" charset="0"/>
              </a:rPr>
              <a:t>évolutif </a:t>
            </a:r>
            <a:r>
              <a:rPr lang="fr-FR" sz="2400" dirty="0">
                <a:latin typeface="Arial Narrow" panose="020B0606020202030204" pitchFamily="34" charset="0"/>
              </a:rPr>
              <a:t>et  </a:t>
            </a:r>
            <a:r>
              <a:rPr lang="fr-FR" sz="2400" b="1" dirty="0">
                <a:latin typeface="Arial Narrow" panose="020B0606020202030204" pitchFamily="34" charset="0"/>
              </a:rPr>
              <a:t>partenarial</a:t>
            </a:r>
            <a:r>
              <a:rPr lang="fr-FR" sz="2400" dirty="0">
                <a:latin typeface="Arial Narrow" panose="020B0606020202030204" pitchFamily="34" charset="0"/>
              </a:rPr>
              <a:t> qui définit les priorités éducatives et fixe le cap pour la communauté éducative. </a:t>
            </a:r>
          </a:p>
          <a:p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F771342-8CD8-4E12-9017-0389621B7E01}"/>
              </a:ext>
            </a:extLst>
          </p:cNvPr>
          <p:cNvSpPr txBox="1"/>
          <p:nvPr/>
        </p:nvSpPr>
        <p:spPr>
          <a:xfrm>
            <a:off x="596177" y="143047"/>
            <a:ext cx="877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/>
              <a:t>Qu’est-ce qu’un projet de territoire ?</a:t>
            </a:r>
          </a:p>
        </p:txBody>
      </p:sp>
    </p:spTree>
    <p:extLst>
      <p:ext uri="{BB962C8B-B14F-4D97-AF65-F5344CB8AC3E}">
        <p14:creationId xmlns:p14="http://schemas.microsoft.com/office/powerpoint/2010/main" val="258266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e 56">
            <a:extLst>
              <a:ext uri="{FF2B5EF4-FFF2-40B4-BE49-F238E27FC236}">
                <a16:creationId xmlns:a16="http://schemas.microsoft.com/office/drawing/2014/main" id="{3E93E353-48C8-4D63-9A82-0CD866E95C8E}"/>
              </a:ext>
            </a:extLst>
          </p:cNvPr>
          <p:cNvGrpSpPr/>
          <p:nvPr/>
        </p:nvGrpSpPr>
        <p:grpSpPr>
          <a:xfrm>
            <a:off x="106724" y="1691762"/>
            <a:ext cx="11443718" cy="4900214"/>
            <a:chOff x="208310" y="1129054"/>
            <a:chExt cx="11443718" cy="4900214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27DF2072-C37D-4F19-BC44-B9FB453E6128}"/>
                </a:ext>
              </a:extLst>
            </p:cNvPr>
            <p:cNvGrpSpPr/>
            <p:nvPr/>
          </p:nvGrpSpPr>
          <p:grpSpPr>
            <a:xfrm>
              <a:off x="208310" y="1129054"/>
              <a:ext cx="11443718" cy="4900214"/>
              <a:chOff x="771018" y="1337098"/>
              <a:chExt cx="11443718" cy="4900214"/>
            </a:xfrm>
          </p:grpSpPr>
          <p:sp>
            <p:nvSpPr>
              <p:cNvPr id="2" name="Freeform 530">
                <a:extLst>
                  <a:ext uri="{FF2B5EF4-FFF2-40B4-BE49-F238E27FC236}">
                    <a16:creationId xmlns:a16="http://schemas.microsoft.com/office/drawing/2014/main" id="{0B2D777F-9951-40F9-96F5-7C4BEE081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374" y="3671942"/>
                <a:ext cx="1418761" cy="1413916"/>
              </a:xfrm>
              <a:custGeom>
                <a:avLst/>
                <a:gdLst>
                  <a:gd name="T0" fmla="*/ 6366 w 6366"/>
                  <a:gd name="T1" fmla="*/ 1838 h 7352"/>
                  <a:gd name="T2" fmla="*/ 3183 w 6366"/>
                  <a:gd name="T3" fmla="*/ 0 h 7352"/>
                  <a:gd name="T4" fmla="*/ 0 w 6366"/>
                  <a:gd name="T5" fmla="*/ 1838 h 7352"/>
                  <a:gd name="T6" fmla="*/ 0 w 6366"/>
                  <a:gd name="T7" fmla="*/ 5514 h 7352"/>
                  <a:gd name="T8" fmla="*/ 3183 w 6366"/>
                  <a:gd name="T9" fmla="*/ 7352 h 7352"/>
                  <a:gd name="T10" fmla="*/ 6366 w 6366"/>
                  <a:gd name="T11" fmla="*/ 5514 h 7352"/>
                  <a:gd name="T12" fmla="*/ 6366 w 6366"/>
                  <a:gd name="T13" fmla="*/ 1838 h 7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6" h="7352">
                    <a:moveTo>
                      <a:pt x="6366" y="1838"/>
                    </a:move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4"/>
                    </a:lnTo>
                    <a:lnTo>
                      <a:pt x="3183" y="7352"/>
                    </a:lnTo>
                    <a:lnTo>
                      <a:pt x="6366" y="5514"/>
                    </a:lnTo>
                    <a:lnTo>
                      <a:pt x="6366" y="183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" name="Freeform 208">
                <a:extLst>
                  <a:ext uri="{FF2B5EF4-FFF2-40B4-BE49-F238E27FC236}">
                    <a16:creationId xmlns:a16="http://schemas.microsoft.com/office/drawing/2014/main" id="{4DF2CC30-8971-458C-9B31-3F84AEABC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619" y="3671173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" name="Freeform 367">
                <a:extLst>
                  <a:ext uri="{FF2B5EF4-FFF2-40B4-BE49-F238E27FC236}">
                    <a16:creationId xmlns:a16="http://schemas.microsoft.com/office/drawing/2014/main" id="{A1CF2C44-D6A5-4026-88A4-CA826949A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0084" y="4823395"/>
                <a:ext cx="1419653" cy="1413916"/>
              </a:xfrm>
              <a:custGeom>
                <a:avLst/>
                <a:gdLst>
                  <a:gd name="T0" fmla="*/ 0 w 6367"/>
                  <a:gd name="T1" fmla="*/ 1838 h 7352"/>
                  <a:gd name="T2" fmla="*/ 0 w 6367"/>
                  <a:gd name="T3" fmla="*/ 5514 h 7352"/>
                  <a:gd name="T4" fmla="*/ 3183 w 6367"/>
                  <a:gd name="T5" fmla="*/ 7352 h 7352"/>
                  <a:gd name="T6" fmla="*/ 6367 w 6367"/>
                  <a:gd name="T7" fmla="*/ 5514 h 7352"/>
                  <a:gd name="T8" fmla="*/ 6367 w 6367"/>
                  <a:gd name="T9" fmla="*/ 1838 h 7352"/>
                  <a:gd name="T10" fmla="*/ 3183 w 6367"/>
                  <a:gd name="T11" fmla="*/ 0 h 7352"/>
                  <a:gd name="T12" fmla="*/ 0 w 6367"/>
                  <a:gd name="T13" fmla="*/ 1838 h 7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2">
                    <a:moveTo>
                      <a:pt x="0" y="1838"/>
                    </a:moveTo>
                    <a:lnTo>
                      <a:pt x="0" y="5514"/>
                    </a:lnTo>
                    <a:lnTo>
                      <a:pt x="3183" y="7352"/>
                    </a:lnTo>
                    <a:lnTo>
                      <a:pt x="6367" y="5514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close/>
                  </a:path>
                </a:pathLst>
              </a:custGeom>
              <a:solidFill>
                <a:srgbClr val="95A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" name="Freeform 208">
                <a:extLst>
                  <a:ext uri="{FF2B5EF4-FFF2-40B4-BE49-F238E27FC236}">
                    <a16:creationId xmlns:a16="http://schemas.microsoft.com/office/drawing/2014/main" id="{B445D536-04B7-4C09-868A-A12071724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1441" y="3671173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Freeform 367">
                <a:extLst>
                  <a:ext uri="{FF2B5EF4-FFF2-40B4-BE49-F238E27FC236}">
                    <a16:creationId xmlns:a16="http://schemas.microsoft.com/office/drawing/2014/main" id="{F6A18C0E-A183-4356-BC11-F646A16AF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1905" y="4823395"/>
                <a:ext cx="1419653" cy="1413916"/>
              </a:xfrm>
              <a:custGeom>
                <a:avLst/>
                <a:gdLst>
                  <a:gd name="T0" fmla="*/ 0 w 6367"/>
                  <a:gd name="T1" fmla="*/ 1838 h 7352"/>
                  <a:gd name="T2" fmla="*/ 0 w 6367"/>
                  <a:gd name="T3" fmla="*/ 5514 h 7352"/>
                  <a:gd name="T4" fmla="*/ 3183 w 6367"/>
                  <a:gd name="T5" fmla="*/ 7352 h 7352"/>
                  <a:gd name="T6" fmla="*/ 6367 w 6367"/>
                  <a:gd name="T7" fmla="*/ 5514 h 7352"/>
                  <a:gd name="T8" fmla="*/ 6367 w 6367"/>
                  <a:gd name="T9" fmla="*/ 1838 h 7352"/>
                  <a:gd name="T10" fmla="*/ 3183 w 6367"/>
                  <a:gd name="T11" fmla="*/ 0 h 7352"/>
                  <a:gd name="T12" fmla="*/ 0 w 6367"/>
                  <a:gd name="T13" fmla="*/ 1838 h 7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2">
                    <a:moveTo>
                      <a:pt x="0" y="1838"/>
                    </a:moveTo>
                    <a:lnTo>
                      <a:pt x="0" y="5514"/>
                    </a:lnTo>
                    <a:lnTo>
                      <a:pt x="3183" y="7352"/>
                    </a:lnTo>
                    <a:lnTo>
                      <a:pt x="6367" y="5514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Freeform 208">
                <a:extLst>
                  <a:ext uri="{FF2B5EF4-FFF2-40B4-BE49-F238E27FC236}">
                    <a16:creationId xmlns:a16="http://schemas.microsoft.com/office/drawing/2014/main" id="{4BD7ED1D-959A-4304-834F-469EDFF52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0085" y="2519719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Freeform 208">
                <a:extLst>
                  <a:ext uri="{FF2B5EF4-FFF2-40B4-BE49-F238E27FC236}">
                    <a16:creationId xmlns:a16="http://schemas.microsoft.com/office/drawing/2014/main" id="{41977A5F-35F5-41F4-9BD6-2EFE2A25A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799" y="3671173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367">
                <a:extLst>
                  <a:ext uri="{FF2B5EF4-FFF2-40B4-BE49-F238E27FC236}">
                    <a16:creationId xmlns:a16="http://schemas.microsoft.com/office/drawing/2014/main" id="{E084EE0B-A319-4E1D-A41F-5DC17FF19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8264" y="4823396"/>
                <a:ext cx="1419652" cy="1413916"/>
              </a:xfrm>
              <a:custGeom>
                <a:avLst/>
                <a:gdLst>
                  <a:gd name="T0" fmla="*/ 0 w 6367"/>
                  <a:gd name="T1" fmla="*/ 1838 h 7352"/>
                  <a:gd name="T2" fmla="*/ 0 w 6367"/>
                  <a:gd name="T3" fmla="*/ 5514 h 7352"/>
                  <a:gd name="T4" fmla="*/ 3183 w 6367"/>
                  <a:gd name="T5" fmla="*/ 7352 h 7352"/>
                  <a:gd name="T6" fmla="*/ 6367 w 6367"/>
                  <a:gd name="T7" fmla="*/ 5514 h 7352"/>
                  <a:gd name="T8" fmla="*/ 6367 w 6367"/>
                  <a:gd name="T9" fmla="*/ 1838 h 7352"/>
                  <a:gd name="T10" fmla="*/ 3183 w 6367"/>
                  <a:gd name="T11" fmla="*/ 0 h 7352"/>
                  <a:gd name="T12" fmla="*/ 0 w 6367"/>
                  <a:gd name="T13" fmla="*/ 1838 h 7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2">
                    <a:moveTo>
                      <a:pt x="0" y="1838"/>
                    </a:moveTo>
                    <a:lnTo>
                      <a:pt x="0" y="5514"/>
                    </a:lnTo>
                    <a:lnTo>
                      <a:pt x="3183" y="7352"/>
                    </a:lnTo>
                    <a:lnTo>
                      <a:pt x="6367" y="5514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530">
                <a:extLst>
                  <a:ext uri="{FF2B5EF4-FFF2-40B4-BE49-F238E27FC236}">
                    <a16:creationId xmlns:a16="http://schemas.microsoft.com/office/drawing/2014/main" id="{225BEAC6-7300-47EA-93ED-BBA80273D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443" y="4823395"/>
                <a:ext cx="1418761" cy="1413916"/>
              </a:xfrm>
              <a:custGeom>
                <a:avLst/>
                <a:gdLst>
                  <a:gd name="T0" fmla="*/ 6366 w 6366"/>
                  <a:gd name="T1" fmla="*/ 1838 h 7352"/>
                  <a:gd name="T2" fmla="*/ 3183 w 6366"/>
                  <a:gd name="T3" fmla="*/ 0 h 7352"/>
                  <a:gd name="T4" fmla="*/ 0 w 6366"/>
                  <a:gd name="T5" fmla="*/ 1838 h 7352"/>
                  <a:gd name="T6" fmla="*/ 0 w 6366"/>
                  <a:gd name="T7" fmla="*/ 5514 h 7352"/>
                  <a:gd name="T8" fmla="*/ 3183 w 6366"/>
                  <a:gd name="T9" fmla="*/ 7352 h 7352"/>
                  <a:gd name="T10" fmla="*/ 6366 w 6366"/>
                  <a:gd name="T11" fmla="*/ 5514 h 7352"/>
                  <a:gd name="T12" fmla="*/ 6366 w 6366"/>
                  <a:gd name="T13" fmla="*/ 1838 h 7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6" h="7352">
                    <a:moveTo>
                      <a:pt x="6366" y="1838"/>
                    </a:move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4"/>
                    </a:lnTo>
                    <a:lnTo>
                      <a:pt x="3183" y="7352"/>
                    </a:lnTo>
                    <a:lnTo>
                      <a:pt x="6366" y="5514"/>
                    </a:lnTo>
                    <a:lnTo>
                      <a:pt x="6366" y="183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208">
                <a:extLst>
                  <a:ext uri="{FF2B5EF4-FFF2-40B4-BE49-F238E27FC236}">
                    <a16:creationId xmlns:a16="http://schemas.microsoft.com/office/drawing/2014/main" id="{44993F39-F19B-4434-9259-ABD087A3C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086" y="3671173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530">
                <a:extLst>
                  <a:ext uri="{FF2B5EF4-FFF2-40B4-BE49-F238E27FC236}">
                    <a16:creationId xmlns:a16="http://schemas.microsoft.com/office/drawing/2014/main" id="{3EDBA09D-0D63-4654-A94C-30EAA2038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730" y="4823395"/>
                <a:ext cx="1418761" cy="1413916"/>
              </a:xfrm>
              <a:custGeom>
                <a:avLst/>
                <a:gdLst>
                  <a:gd name="T0" fmla="*/ 6366 w 6366"/>
                  <a:gd name="T1" fmla="*/ 1838 h 7352"/>
                  <a:gd name="T2" fmla="*/ 3183 w 6366"/>
                  <a:gd name="T3" fmla="*/ 0 h 7352"/>
                  <a:gd name="T4" fmla="*/ 0 w 6366"/>
                  <a:gd name="T5" fmla="*/ 1838 h 7352"/>
                  <a:gd name="T6" fmla="*/ 0 w 6366"/>
                  <a:gd name="T7" fmla="*/ 5514 h 7352"/>
                  <a:gd name="T8" fmla="*/ 3183 w 6366"/>
                  <a:gd name="T9" fmla="*/ 7352 h 7352"/>
                  <a:gd name="T10" fmla="*/ 6366 w 6366"/>
                  <a:gd name="T11" fmla="*/ 5514 h 7352"/>
                  <a:gd name="T12" fmla="*/ 6366 w 6366"/>
                  <a:gd name="T13" fmla="*/ 1838 h 7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6" h="7352">
                    <a:moveTo>
                      <a:pt x="6366" y="1838"/>
                    </a:move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4"/>
                    </a:lnTo>
                    <a:lnTo>
                      <a:pt x="3183" y="7352"/>
                    </a:lnTo>
                    <a:lnTo>
                      <a:pt x="6366" y="5514"/>
                    </a:lnTo>
                    <a:lnTo>
                      <a:pt x="6366" y="1838"/>
                    </a:lnTo>
                    <a:close/>
                  </a:path>
                </a:pathLst>
              </a:custGeom>
              <a:solidFill>
                <a:srgbClr val="95A5A6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208">
                <a:extLst>
                  <a:ext uri="{FF2B5EF4-FFF2-40B4-BE49-F238E27FC236}">
                    <a16:creationId xmlns:a16="http://schemas.microsoft.com/office/drawing/2014/main" id="{51B525E2-FEF5-41FD-976D-66EAF9E00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443" y="2519720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rgbClr val="95A5A6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208">
                <a:extLst>
                  <a:ext uri="{FF2B5EF4-FFF2-40B4-BE49-F238E27FC236}">
                    <a16:creationId xmlns:a16="http://schemas.microsoft.com/office/drawing/2014/main" id="{1B201CFB-23B1-4C91-8A20-25B1EE601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731" y="2519720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rgbClr val="95A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208">
                <a:extLst>
                  <a:ext uri="{FF2B5EF4-FFF2-40B4-BE49-F238E27FC236}">
                    <a16:creationId xmlns:a16="http://schemas.microsoft.com/office/drawing/2014/main" id="{CC5E24B9-3028-4C96-B32E-DAD877A37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8264" y="2519719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208">
                <a:extLst>
                  <a:ext uri="{FF2B5EF4-FFF2-40B4-BE49-F238E27FC236}">
                    <a16:creationId xmlns:a16="http://schemas.microsoft.com/office/drawing/2014/main" id="{779B2FE8-7B68-420E-9A55-8D27972FF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798" y="1368265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208">
                <a:extLst>
                  <a:ext uri="{FF2B5EF4-FFF2-40B4-BE49-F238E27FC236}">
                    <a16:creationId xmlns:a16="http://schemas.microsoft.com/office/drawing/2014/main" id="{913C53D4-38CA-4532-AE5C-4A25AD482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086" y="1368265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208">
                <a:extLst>
                  <a:ext uri="{FF2B5EF4-FFF2-40B4-BE49-F238E27FC236}">
                    <a16:creationId xmlns:a16="http://schemas.microsoft.com/office/drawing/2014/main" id="{A37E3040-9376-420A-A35B-D4760E155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619" y="1368265"/>
                <a:ext cx="1418761" cy="1414685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208">
                <a:extLst>
                  <a:ext uri="{FF2B5EF4-FFF2-40B4-BE49-F238E27FC236}">
                    <a16:creationId xmlns:a16="http://schemas.microsoft.com/office/drawing/2014/main" id="{6BE7A556-9D8E-4F05-AA4C-86E5FF96D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1441" y="1368265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rgbClr val="95A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367">
                <a:extLst>
                  <a:ext uri="{FF2B5EF4-FFF2-40B4-BE49-F238E27FC236}">
                    <a16:creationId xmlns:a16="http://schemas.microsoft.com/office/drawing/2014/main" id="{B003BC3B-ADB8-48F3-A973-5E50251D9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1905" y="2520488"/>
                <a:ext cx="1419653" cy="1413916"/>
              </a:xfrm>
              <a:custGeom>
                <a:avLst/>
                <a:gdLst>
                  <a:gd name="T0" fmla="*/ 0 w 6367"/>
                  <a:gd name="T1" fmla="*/ 1838 h 7352"/>
                  <a:gd name="T2" fmla="*/ 0 w 6367"/>
                  <a:gd name="T3" fmla="*/ 5514 h 7352"/>
                  <a:gd name="T4" fmla="*/ 3183 w 6367"/>
                  <a:gd name="T5" fmla="*/ 7352 h 7352"/>
                  <a:gd name="T6" fmla="*/ 6367 w 6367"/>
                  <a:gd name="T7" fmla="*/ 5514 h 7352"/>
                  <a:gd name="T8" fmla="*/ 6367 w 6367"/>
                  <a:gd name="T9" fmla="*/ 1838 h 7352"/>
                  <a:gd name="T10" fmla="*/ 3183 w 6367"/>
                  <a:gd name="T11" fmla="*/ 0 h 7352"/>
                  <a:gd name="T12" fmla="*/ 0 w 6367"/>
                  <a:gd name="T13" fmla="*/ 1838 h 7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2">
                    <a:moveTo>
                      <a:pt x="0" y="1838"/>
                    </a:moveTo>
                    <a:lnTo>
                      <a:pt x="0" y="5514"/>
                    </a:lnTo>
                    <a:lnTo>
                      <a:pt x="3183" y="7352"/>
                    </a:lnTo>
                    <a:lnTo>
                      <a:pt x="6367" y="5514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530">
                <a:extLst>
                  <a:ext uri="{FF2B5EF4-FFF2-40B4-BE49-F238E27FC236}">
                    <a16:creationId xmlns:a16="http://schemas.microsoft.com/office/drawing/2014/main" id="{D8AC20DC-B4EB-48FD-9D56-0E510D838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018" y="4823395"/>
                <a:ext cx="1418761" cy="1413916"/>
              </a:xfrm>
              <a:custGeom>
                <a:avLst/>
                <a:gdLst>
                  <a:gd name="T0" fmla="*/ 6366 w 6366"/>
                  <a:gd name="T1" fmla="*/ 1838 h 7352"/>
                  <a:gd name="T2" fmla="*/ 3183 w 6366"/>
                  <a:gd name="T3" fmla="*/ 0 h 7352"/>
                  <a:gd name="T4" fmla="*/ 0 w 6366"/>
                  <a:gd name="T5" fmla="*/ 1838 h 7352"/>
                  <a:gd name="T6" fmla="*/ 0 w 6366"/>
                  <a:gd name="T7" fmla="*/ 5514 h 7352"/>
                  <a:gd name="T8" fmla="*/ 3183 w 6366"/>
                  <a:gd name="T9" fmla="*/ 7352 h 7352"/>
                  <a:gd name="T10" fmla="*/ 6366 w 6366"/>
                  <a:gd name="T11" fmla="*/ 5514 h 7352"/>
                  <a:gd name="T12" fmla="*/ 6366 w 6366"/>
                  <a:gd name="T13" fmla="*/ 1838 h 7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6" h="7352">
                    <a:moveTo>
                      <a:pt x="6366" y="1838"/>
                    </a:move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4"/>
                    </a:lnTo>
                    <a:lnTo>
                      <a:pt x="3183" y="7352"/>
                    </a:lnTo>
                    <a:lnTo>
                      <a:pt x="6366" y="5514"/>
                    </a:lnTo>
                    <a:lnTo>
                      <a:pt x="6366" y="183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208">
                <a:extLst>
                  <a:ext uri="{FF2B5EF4-FFF2-40B4-BE49-F238E27FC236}">
                    <a16:creationId xmlns:a16="http://schemas.microsoft.com/office/drawing/2014/main" id="{905D2B64-6FE0-4CF8-A6DD-7378B611C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018" y="2519719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208">
                <a:extLst>
                  <a:ext uri="{FF2B5EF4-FFF2-40B4-BE49-F238E27FC236}">
                    <a16:creationId xmlns:a16="http://schemas.microsoft.com/office/drawing/2014/main" id="{CED8A8BE-E321-4279-A6AC-25A665FF0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373" y="1337098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208">
                <a:extLst>
                  <a:ext uri="{FF2B5EF4-FFF2-40B4-BE49-F238E27FC236}">
                    <a16:creationId xmlns:a16="http://schemas.microsoft.com/office/drawing/2014/main" id="{46A88909-673A-4061-9585-AE3A91175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5975" y="3671173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: Shape 56">
                <a:extLst>
                  <a:ext uri="{FF2B5EF4-FFF2-40B4-BE49-F238E27FC236}">
                    <a16:creationId xmlns:a16="http://schemas.microsoft.com/office/drawing/2014/main" id="{564CB247-9421-4E1D-AA3B-C75887440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6440" y="4854430"/>
                <a:ext cx="647405" cy="1351848"/>
              </a:xfrm>
              <a:custGeom>
                <a:avLst/>
                <a:gdLst>
                  <a:gd name="connsiteX0" fmla="*/ 647405 w 647405"/>
                  <a:gd name="connsiteY0" fmla="*/ 0 h 1566218"/>
                  <a:gd name="connsiteX1" fmla="*/ 647405 w 647405"/>
                  <a:gd name="connsiteY1" fmla="*/ 1566218 h 1566218"/>
                  <a:gd name="connsiteX2" fmla="*/ 0 w 647405"/>
                  <a:gd name="connsiteY2" fmla="*/ 1192641 h 1566218"/>
                  <a:gd name="connsiteX3" fmla="*/ 0 w 647405"/>
                  <a:gd name="connsiteY3" fmla="*/ 373577 h 1566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05" h="1566218">
                    <a:moveTo>
                      <a:pt x="647405" y="0"/>
                    </a:moveTo>
                    <a:lnTo>
                      <a:pt x="647405" y="1566218"/>
                    </a:lnTo>
                    <a:lnTo>
                      <a:pt x="0" y="1192641"/>
                    </a:lnTo>
                    <a:lnTo>
                      <a:pt x="0" y="373577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530">
                <a:extLst>
                  <a:ext uri="{FF2B5EF4-FFF2-40B4-BE49-F238E27FC236}">
                    <a16:creationId xmlns:a16="http://schemas.microsoft.com/office/drawing/2014/main" id="{5921F441-573C-4B9E-AE9B-903C1724C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4618" y="4823395"/>
                <a:ext cx="1418761" cy="1413916"/>
              </a:xfrm>
              <a:custGeom>
                <a:avLst/>
                <a:gdLst>
                  <a:gd name="T0" fmla="*/ 6366 w 6366"/>
                  <a:gd name="T1" fmla="*/ 1838 h 7352"/>
                  <a:gd name="T2" fmla="*/ 3183 w 6366"/>
                  <a:gd name="T3" fmla="*/ 0 h 7352"/>
                  <a:gd name="T4" fmla="*/ 0 w 6366"/>
                  <a:gd name="T5" fmla="*/ 1838 h 7352"/>
                  <a:gd name="T6" fmla="*/ 0 w 6366"/>
                  <a:gd name="T7" fmla="*/ 5514 h 7352"/>
                  <a:gd name="T8" fmla="*/ 3183 w 6366"/>
                  <a:gd name="T9" fmla="*/ 7352 h 7352"/>
                  <a:gd name="T10" fmla="*/ 6366 w 6366"/>
                  <a:gd name="T11" fmla="*/ 5514 h 7352"/>
                  <a:gd name="T12" fmla="*/ 6366 w 6366"/>
                  <a:gd name="T13" fmla="*/ 1838 h 7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6" h="7352">
                    <a:moveTo>
                      <a:pt x="6366" y="1838"/>
                    </a:move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4"/>
                    </a:lnTo>
                    <a:lnTo>
                      <a:pt x="3183" y="7352"/>
                    </a:lnTo>
                    <a:lnTo>
                      <a:pt x="6366" y="5514"/>
                    </a:lnTo>
                    <a:lnTo>
                      <a:pt x="6366" y="1838"/>
                    </a:lnTo>
                    <a:close/>
                  </a:path>
                </a:pathLst>
              </a:custGeom>
              <a:solidFill>
                <a:srgbClr val="95A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208">
                <a:extLst>
                  <a:ext uri="{FF2B5EF4-FFF2-40B4-BE49-F238E27FC236}">
                    <a16:creationId xmlns:a16="http://schemas.microsoft.com/office/drawing/2014/main" id="{03C8ECA6-CD43-4DC7-B2A8-14DC4A1CE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262" y="3671173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208">
                <a:extLst>
                  <a:ext uri="{FF2B5EF4-FFF2-40B4-BE49-F238E27FC236}">
                    <a16:creationId xmlns:a16="http://schemas.microsoft.com/office/drawing/2014/main" id="{71FBAFDB-2DCF-4064-B2AC-EC1B9AC68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4618" y="2519720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rgbClr val="95A5A6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: Shape 54">
                <a:extLst>
                  <a:ext uri="{FF2B5EF4-FFF2-40B4-BE49-F238E27FC236}">
                    <a16:creationId xmlns:a16="http://schemas.microsoft.com/office/drawing/2014/main" id="{B17F8790-B35D-402F-B0E5-D80C09739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6439" y="2550576"/>
                <a:ext cx="647405" cy="1352989"/>
              </a:xfrm>
              <a:custGeom>
                <a:avLst/>
                <a:gdLst>
                  <a:gd name="connsiteX0" fmla="*/ 647405 w 647405"/>
                  <a:gd name="connsiteY0" fmla="*/ 0 h 1567540"/>
                  <a:gd name="connsiteX1" fmla="*/ 647405 w 647405"/>
                  <a:gd name="connsiteY1" fmla="*/ 1567540 h 1567540"/>
                  <a:gd name="connsiteX2" fmla="*/ 0 w 647405"/>
                  <a:gd name="connsiteY2" fmla="*/ 1193627 h 1567540"/>
                  <a:gd name="connsiteX3" fmla="*/ 0 w 647405"/>
                  <a:gd name="connsiteY3" fmla="*/ 374117 h 15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05" h="1567540">
                    <a:moveTo>
                      <a:pt x="647405" y="0"/>
                    </a:moveTo>
                    <a:lnTo>
                      <a:pt x="647405" y="1567540"/>
                    </a:lnTo>
                    <a:lnTo>
                      <a:pt x="0" y="1193627"/>
                    </a:lnTo>
                    <a:lnTo>
                      <a:pt x="0" y="374117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208">
                <a:extLst>
                  <a:ext uri="{FF2B5EF4-FFF2-40B4-BE49-F238E27FC236}">
                    <a16:creationId xmlns:a16="http://schemas.microsoft.com/office/drawing/2014/main" id="{C54C65AF-9D7D-4986-9950-E5C63F5C5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5974" y="1368265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208">
                <a:extLst>
                  <a:ext uri="{FF2B5EF4-FFF2-40B4-BE49-F238E27FC236}">
                    <a16:creationId xmlns:a16="http://schemas.microsoft.com/office/drawing/2014/main" id="{66F5B37D-6138-4328-BD73-3567180AB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262" y="1368265"/>
                <a:ext cx="1418761" cy="1414686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2" name="Graphic 58" descr="User">
                <a:extLst>
                  <a:ext uri="{FF2B5EF4-FFF2-40B4-BE49-F238E27FC236}">
                    <a16:creationId xmlns:a16="http://schemas.microsoft.com/office/drawing/2014/main" id="{E20F6645-AD7D-463C-BE11-C5FC80DAD6BD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04723" y="2718087"/>
                <a:ext cx="1005840" cy="1005840"/>
              </a:xfrm>
              <a:prstGeom prst="rect">
                <a:avLst/>
              </a:prstGeom>
            </p:spPr>
          </p:pic>
          <p:pic>
            <p:nvPicPr>
              <p:cNvPr id="34" name="Graphic 62" descr="Chat">
                <a:extLst>
                  <a:ext uri="{FF2B5EF4-FFF2-40B4-BE49-F238E27FC236}">
                    <a16:creationId xmlns:a16="http://schemas.microsoft.com/office/drawing/2014/main" id="{E59E6A6B-F598-4BB4-8A44-2739568D149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57995" y="2764517"/>
                <a:ext cx="1005840" cy="1005840"/>
              </a:xfrm>
              <a:prstGeom prst="rect">
                <a:avLst/>
              </a:prstGeom>
            </p:spPr>
          </p:pic>
          <p:pic>
            <p:nvPicPr>
              <p:cNvPr id="35" name="Graphic 64" descr="Download from cloud">
                <a:extLst>
                  <a:ext uri="{FF2B5EF4-FFF2-40B4-BE49-F238E27FC236}">
                    <a16:creationId xmlns:a16="http://schemas.microsoft.com/office/drawing/2014/main" id="{048E49E0-0EEE-4096-ACB9-1A7F03F2EC5F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20190" y="2759436"/>
                <a:ext cx="1005840" cy="1005840"/>
              </a:xfrm>
              <a:prstGeom prst="rect">
                <a:avLst/>
              </a:prstGeom>
            </p:spPr>
          </p:pic>
          <p:pic>
            <p:nvPicPr>
              <p:cNvPr id="36" name="Graphic 66" descr="Puzzle">
                <a:extLst>
                  <a:ext uri="{FF2B5EF4-FFF2-40B4-BE49-F238E27FC236}">
                    <a16:creationId xmlns:a16="http://schemas.microsoft.com/office/drawing/2014/main" id="{CCC1FDF9-8394-4925-93A4-59E36224685B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916314" y="1597513"/>
                <a:ext cx="1005840" cy="1005840"/>
              </a:xfrm>
              <a:prstGeom prst="rect">
                <a:avLst/>
              </a:prstGeom>
            </p:spPr>
          </p:pic>
          <p:pic>
            <p:nvPicPr>
              <p:cNvPr id="37" name="Graphic 68" descr="Lightbulb">
                <a:extLst>
                  <a:ext uri="{FF2B5EF4-FFF2-40B4-BE49-F238E27FC236}">
                    <a16:creationId xmlns:a16="http://schemas.microsoft.com/office/drawing/2014/main" id="{BA39B16D-9865-4A59-8318-D68121B8737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688366" y="2741517"/>
                <a:ext cx="1005840" cy="1005840"/>
              </a:xfrm>
              <a:prstGeom prst="rect">
                <a:avLst/>
              </a:prstGeom>
            </p:spPr>
          </p:pic>
          <p:pic>
            <p:nvPicPr>
              <p:cNvPr id="38" name="Graphic 70" descr="Bullseye">
                <a:extLst>
                  <a:ext uri="{FF2B5EF4-FFF2-40B4-BE49-F238E27FC236}">
                    <a16:creationId xmlns:a16="http://schemas.microsoft.com/office/drawing/2014/main" id="{7B0AFF4D-9273-4B5A-9DEA-ABBA2E7A70CA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864976" y="1624057"/>
                <a:ext cx="1005840" cy="1005840"/>
              </a:xfrm>
              <a:prstGeom prst="rect">
                <a:avLst/>
              </a:prstGeom>
            </p:spPr>
          </p:pic>
          <p:pic>
            <p:nvPicPr>
              <p:cNvPr id="41" name="Graphic 78" descr="Books">
                <a:extLst>
                  <a:ext uri="{FF2B5EF4-FFF2-40B4-BE49-F238E27FC236}">
                    <a16:creationId xmlns:a16="http://schemas.microsoft.com/office/drawing/2014/main" id="{64B91474-16C3-4F9A-9302-F53886F0CA8E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234656" y="2716093"/>
                <a:ext cx="1005840" cy="1005840"/>
              </a:xfrm>
              <a:prstGeom prst="rect">
                <a:avLst/>
              </a:prstGeom>
            </p:spPr>
          </p:pic>
          <p:pic>
            <p:nvPicPr>
              <p:cNvPr id="42" name="Graphic 80" descr="Music">
                <a:extLst>
                  <a:ext uri="{FF2B5EF4-FFF2-40B4-BE49-F238E27FC236}">
                    <a16:creationId xmlns:a16="http://schemas.microsoft.com/office/drawing/2014/main" id="{B7DF6009-A01E-4601-A60C-8B46E1325578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225067" y="5027433"/>
                <a:ext cx="1005840" cy="1005840"/>
              </a:xfrm>
              <a:prstGeom prst="rect">
                <a:avLst/>
              </a:prstGeom>
            </p:spPr>
          </p:pic>
        </p:grpSp>
        <p:pic>
          <p:nvPicPr>
            <p:cNvPr id="44" name="Graphic 58" descr="User">
              <a:extLst>
                <a:ext uri="{FF2B5EF4-FFF2-40B4-BE49-F238E27FC236}">
                  <a16:creationId xmlns:a16="http://schemas.microsoft.com/office/drawing/2014/main" id="{01CA089D-36B5-470C-A215-576FAB0F9FA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67189" y="2357646"/>
              <a:ext cx="1005840" cy="1005840"/>
            </a:xfrm>
            <a:prstGeom prst="rect">
              <a:avLst/>
            </a:prstGeom>
          </p:spPr>
        </p:pic>
        <p:pic>
          <p:nvPicPr>
            <p:cNvPr id="45" name="Graphic 60" descr="Network">
              <a:extLst>
                <a:ext uri="{FF2B5EF4-FFF2-40B4-BE49-F238E27FC236}">
                  <a16:creationId xmlns:a16="http://schemas.microsoft.com/office/drawing/2014/main" id="{56B7979F-98C3-4113-BD07-D58AF1DA0B6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742758" y="3490385"/>
              <a:ext cx="1005840" cy="1005840"/>
            </a:xfrm>
            <a:prstGeom prst="rect">
              <a:avLst/>
            </a:prstGeom>
          </p:spPr>
        </p:pic>
        <p:pic>
          <p:nvPicPr>
            <p:cNvPr id="46" name="Graphic 58" descr="User">
              <a:extLst>
                <a:ext uri="{FF2B5EF4-FFF2-40B4-BE49-F238E27FC236}">
                  <a16:creationId xmlns:a16="http://schemas.microsoft.com/office/drawing/2014/main" id="{A4AB2D73-0B91-4C22-A1EA-7606FFE2B5A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91701" y="3531559"/>
              <a:ext cx="1005840" cy="1005840"/>
            </a:xfrm>
            <a:prstGeom prst="rect">
              <a:avLst/>
            </a:prstGeom>
          </p:spPr>
        </p:pic>
        <p:pic>
          <p:nvPicPr>
            <p:cNvPr id="47" name="Graphic 58" descr="User">
              <a:extLst>
                <a:ext uri="{FF2B5EF4-FFF2-40B4-BE49-F238E27FC236}">
                  <a16:creationId xmlns:a16="http://schemas.microsoft.com/office/drawing/2014/main" id="{DCB8E7BF-EDE7-4138-9A78-46368B438F3D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28583" y="3490385"/>
              <a:ext cx="1005840" cy="1005840"/>
            </a:xfrm>
            <a:prstGeom prst="rect">
              <a:avLst/>
            </a:prstGeom>
          </p:spPr>
        </p:pic>
        <p:pic>
          <p:nvPicPr>
            <p:cNvPr id="48" name="Graphic 58" descr="User">
              <a:extLst>
                <a:ext uri="{FF2B5EF4-FFF2-40B4-BE49-F238E27FC236}">
                  <a16:creationId xmlns:a16="http://schemas.microsoft.com/office/drawing/2014/main" id="{9991DAA4-48E8-4174-92A3-F170120E462D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67674" y="3531559"/>
              <a:ext cx="1005840" cy="1005840"/>
            </a:xfrm>
            <a:prstGeom prst="rect">
              <a:avLst/>
            </a:prstGeom>
          </p:spPr>
        </p:pic>
        <p:pic>
          <p:nvPicPr>
            <p:cNvPr id="49" name="Graphic 73" descr="Eye">
              <a:extLst>
                <a:ext uri="{FF2B5EF4-FFF2-40B4-BE49-F238E27FC236}">
                  <a16:creationId xmlns:a16="http://schemas.microsoft.com/office/drawing/2014/main" id="{37932406-927D-4459-B818-C41D94242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546098" y="4730613"/>
              <a:ext cx="946648" cy="946648"/>
            </a:xfrm>
            <a:prstGeom prst="rect">
              <a:avLst/>
            </a:prstGeom>
          </p:spPr>
        </p:pic>
        <p:pic>
          <p:nvPicPr>
            <p:cNvPr id="50" name="Graphic 65" descr="Daily Calendar">
              <a:extLst>
                <a:ext uri="{FF2B5EF4-FFF2-40B4-BE49-F238E27FC236}">
                  <a16:creationId xmlns:a16="http://schemas.microsoft.com/office/drawing/2014/main" id="{36E38E19-0785-4D1E-A44F-9C506E7AC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919576" y="3579161"/>
              <a:ext cx="866683" cy="866683"/>
            </a:xfrm>
            <a:prstGeom prst="rect">
              <a:avLst/>
            </a:prstGeom>
          </p:spPr>
        </p:pic>
        <p:pic>
          <p:nvPicPr>
            <p:cNvPr id="51" name="Graphic 63" descr="Handshake">
              <a:extLst>
                <a:ext uri="{FF2B5EF4-FFF2-40B4-BE49-F238E27FC236}">
                  <a16:creationId xmlns:a16="http://schemas.microsoft.com/office/drawing/2014/main" id="{66652794-506C-46B0-9EC7-A3FC575B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975860" y="4667817"/>
              <a:ext cx="1241641" cy="1241641"/>
            </a:xfrm>
            <a:prstGeom prst="rect">
              <a:avLst/>
            </a:prstGeom>
          </p:spPr>
        </p:pic>
        <p:pic>
          <p:nvPicPr>
            <p:cNvPr id="52" name="Graphic 67" descr="Meeting">
              <a:extLst>
                <a:ext uri="{FF2B5EF4-FFF2-40B4-BE49-F238E27FC236}">
                  <a16:creationId xmlns:a16="http://schemas.microsoft.com/office/drawing/2014/main" id="{7115055A-AB76-44BF-88A8-2A0693CE6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052604" y="4634546"/>
              <a:ext cx="1180084" cy="1180084"/>
            </a:xfrm>
            <a:prstGeom prst="rect">
              <a:avLst/>
            </a:prstGeom>
          </p:spPr>
        </p:pic>
        <p:pic>
          <p:nvPicPr>
            <p:cNvPr id="53" name="Graphic 71" descr="Upward trend">
              <a:extLst>
                <a:ext uri="{FF2B5EF4-FFF2-40B4-BE49-F238E27FC236}">
                  <a16:creationId xmlns:a16="http://schemas.microsoft.com/office/drawing/2014/main" id="{DCC9C2AA-8E35-42A5-A587-2677E1B9E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71550" y="4776333"/>
              <a:ext cx="914400" cy="914400"/>
            </a:xfrm>
            <a:prstGeom prst="rect">
              <a:avLst/>
            </a:prstGeom>
          </p:spPr>
        </p:pic>
        <p:pic>
          <p:nvPicPr>
            <p:cNvPr id="54" name="Graphic 59" descr="Link">
              <a:extLst>
                <a:ext uri="{FF2B5EF4-FFF2-40B4-BE49-F238E27FC236}">
                  <a16:creationId xmlns:a16="http://schemas.microsoft.com/office/drawing/2014/main" id="{A3186C8D-EC1D-4914-B77C-04C3552D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259059" y="3604128"/>
              <a:ext cx="912722" cy="912722"/>
            </a:xfrm>
            <a:prstGeom prst="rect">
              <a:avLst/>
            </a:prstGeom>
          </p:spPr>
        </p:pic>
      </p:grpSp>
      <p:sp>
        <p:nvSpPr>
          <p:cNvPr id="55" name="ZoneTexte 54">
            <a:extLst>
              <a:ext uri="{FF2B5EF4-FFF2-40B4-BE49-F238E27FC236}">
                <a16:creationId xmlns:a16="http://schemas.microsoft.com/office/drawing/2014/main" id="{9E7D9866-9916-4C48-AEA8-423CE60F1BEA}"/>
              </a:ext>
            </a:extLst>
          </p:cNvPr>
          <p:cNvSpPr txBox="1"/>
          <p:nvPr/>
        </p:nvSpPr>
        <p:spPr>
          <a:xfrm>
            <a:off x="284350" y="100945"/>
            <a:ext cx="118911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CONSTRUIRE UN PROJET DE TERRITOIRE, C’EST …. </a:t>
            </a:r>
          </a:p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29D8C27-1B6D-418E-98AE-F03997295383}"/>
              </a:ext>
            </a:extLst>
          </p:cNvPr>
          <p:cNvSpPr txBox="1"/>
          <p:nvPr/>
        </p:nvSpPr>
        <p:spPr>
          <a:xfrm>
            <a:off x="106724" y="767748"/>
            <a:ext cx="1189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 Narrow" panose="020B0606020202030204" pitchFamily="34" charset="0"/>
              </a:rPr>
              <a:t>Se documenter, analyser, réfléchir ensemble, collaborer, dialoguer, planifier, fixer des objectifs, penser avec le  numérique, mutualiser, partager, s’ouvrir sur l’extérieur et à la culture….</a:t>
            </a:r>
          </a:p>
        </p:txBody>
      </p:sp>
    </p:spTree>
    <p:extLst>
      <p:ext uri="{BB962C8B-B14F-4D97-AF65-F5344CB8AC3E}">
        <p14:creationId xmlns:p14="http://schemas.microsoft.com/office/powerpoint/2010/main" val="199521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3709BAE-EA1E-4399-B279-8D8EDFA9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02" y="1847037"/>
            <a:ext cx="2830426" cy="21261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51669EF-D3EE-4A04-8F7E-EBEBD2169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25" y="1676213"/>
            <a:ext cx="2830426" cy="1752787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063716-0610-401A-82C7-0C45618BA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112" y="1649706"/>
            <a:ext cx="2208028" cy="1841766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9864D3-6EEF-4BF7-9622-B9EC802D0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71" y="4501562"/>
            <a:ext cx="3289300" cy="1841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4E8C2A5-F4D7-4DA9-9C9F-FC99BCE9D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800" y="4159481"/>
            <a:ext cx="3454400" cy="1993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E74D1F-984D-4805-AA13-F979C0789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5196" y="3936645"/>
            <a:ext cx="3628919" cy="282041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FC6A3B-C096-4AFF-9826-32590324D745}"/>
              </a:ext>
            </a:extLst>
          </p:cNvPr>
          <p:cNvSpPr txBox="1"/>
          <p:nvPr/>
        </p:nvSpPr>
        <p:spPr>
          <a:xfrm>
            <a:off x="126609" y="100945"/>
            <a:ext cx="104334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LE PROJET DE TERRITOIRE S’INSCRIT DANS LES AXES DU PROJET ACADEMIQUE </a:t>
            </a:r>
          </a:p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CDA1738-9CF7-4525-8CC2-8315050DA5E8}"/>
              </a:ext>
            </a:extLst>
          </p:cNvPr>
          <p:cNvSpPr/>
          <p:nvPr/>
        </p:nvSpPr>
        <p:spPr>
          <a:xfrm>
            <a:off x="10438229" y="5134708"/>
            <a:ext cx="1617784" cy="1523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Objectif 10</a:t>
            </a:r>
          </a:p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Cet objectif est le vôtre</a:t>
            </a:r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7483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14D7AE9-AA5A-41FE-9A31-2F84E63EE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597028"/>
              </p:ext>
            </p:extLst>
          </p:nvPr>
        </p:nvGraphicFramePr>
        <p:xfrm>
          <a:off x="912436" y="1583699"/>
          <a:ext cx="6555545" cy="303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D1D604A-15FA-4999-A4B9-3427B0143368}"/>
              </a:ext>
            </a:extLst>
          </p:cNvPr>
          <p:cNvSpPr/>
          <p:nvPr/>
        </p:nvSpPr>
        <p:spPr>
          <a:xfrm>
            <a:off x="8975189" y="1409612"/>
            <a:ext cx="2940146" cy="23317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Mise en œuvre du projet de territoire</a:t>
            </a:r>
          </a:p>
        </p:txBody>
      </p: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241B4F2F-C2E3-4E03-843B-8F1B2E9DEDA4}"/>
              </a:ext>
            </a:extLst>
          </p:cNvPr>
          <p:cNvCxnSpPr/>
          <p:nvPr/>
        </p:nvCxnSpPr>
        <p:spPr>
          <a:xfrm>
            <a:off x="7024468" y="2047933"/>
            <a:ext cx="1758463" cy="1055077"/>
          </a:xfrm>
          <a:prstGeom prst="bentConnector3">
            <a:avLst>
              <a:gd name="adj1" fmla="val 51600"/>
            </a:avLst>
          </a:prstGeom>
          <a:ln w="1746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65" descr="Daily Calendar">
            <a:extLst>
              <a:ext uri="{FF2B5EF4-FFF2-40B4-BE49-F238E27FC236}">
                <a16:creationId xmlns:a16="http://schemas.microsoft.com/office/drawing/2014/main" id="{78C469B4-8594-432E-88BD-3D92454FB2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665" y="0"/>
            <a:ext cx="1271543" cy="127154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097C794-A3D7-4BA9-B337-1BAE594F565A}"/>
              </a:ext>
            </a:extLst>
          </p:cNvPr>
          <p:cNvSpPr txBox="1"/>
          <p:nvPr/>
        </p:nvSpPr>
        <p:spPr>
          <a:xfrm>
            <a:off x="1345103" y="221402"/>
            <a:ext cx="1057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rial Narrow" panose="020B0606020202030204" pitchFamily="34" charset="0"/>
              </a:rPr>
              <a:t>LES ETAPES D’ELABORATION DU PROJET DE TERRITOIRE</a:t>
            </a:r>
          </a:p>
        </p:txBody>
      </p:sp>
    </p:spTree>
    <p:extLst>
      <p:ext uri="{BB962C8B-B14F-4D97-AF65-F5344CB8AC3E}">
        <p14:creationId xmlns:p14="http://schemas.microsoft.com/office/powerpoint/2010/main" val="153815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C044C330-9F04-4F62-AAD6-E8FD319C9D8D}"/>
              </a:ext>
            </a:extLst>
          </p:cNvPr>
          <p:cNvSpPr/>
          <p:nvPr/>
        </p:nvSpPr>
        <p:spPr>
          <a:xfrm>
            <a:off x="7239165" y="1950952"/>
            <a:ext cx="2481602" cy="33144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2" name="Diagram 3">
            <a:extLst>
              <a:ext uri="{FF2B5EF4-FFF2-40B4-BE49-F238E27FC236}">
                <a16:creationId xmlns:a16="http://schemas.microsoft.com/office/drawing/2014/main" id="{3B56C233-0D0E-4209-B918-1AA60041A673}"/>
              </a:ext>
            </a:extLst>
          </p:cNvPr>
          <p:cNvGraphicFramePr/>
          <p:nvPr>
            <p:extLst/>
          </p:nvPr>
        </p:nvGraphicFramePr>
        <p:xfrm>
          <a:off x="253218" y="379828"/>
          <a:ext cx="11643360" cy="4913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Légende : encadrée à une bordure 9">
            <a:extLst>
              <a:ext uri="{FF2B5EF4-FFF2-40B4-BE49-F238E27FC236}">
                <a16:creationId xmlns:a16="http://schemas.microsoft.com/office/drawing/2014/main" id="{66291FF2-61B5-493E-9B8D-6D0F22E584B5}"/>
              </a:ext>
            </a:extLst>
          </p:cNvPr>
          <p:cNvSpPr/>
          <p:nvPr/>
        </p:nvSpPr>
        <p:spPr>
          <a:xfrm>
            <a:off x="9017950" y="108663"/>
            <a:ext cx="2362813" cy="996031"/>
          </a:xfrm>
          <a:prstGeom prst="accentBorderCallout1">
            <a:avLst>
              <a:gd name="adj1" fmla="val 18750"/>
              <a:gd name="adj2" fmla="val -8333"/>
              <a:gd name="adj3" fmla="val 56762"/>
              <a:gd name="adj4" fmla="val -7159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accent6"/>
                </a:solidFill>
                <a:latin typeface="Arial Narrow" panose="020B0606020202030204" pitchFamily="34" charset="0"/>
              </a:rPr>
              <a:t>Les piliers sont la colonne vertébrale du projet académique sur lesquels s’appuient 3 axes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36A02-8108-4B95-B383-39CB1E75C6DB}"/>
              </a:ext>
            </a:extLst>
          </p:cNvPr>
          <p:cNvSpPr/>
          <p:nvPr/>
        </p:nvSpPr>
        <p:spPr>
          <a:xfrm>
            <a:off x="98474" y="70338"/>
            <a:ext cx="5841967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QUELLE STRUCTURE  POUR CHAQUE AXE ? 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694362E-A926-47EA-98A1-71BF929D75AF}"/>
              </a:ext>
            </a:extLst>
          </p:cNvPr>
          <p:cNvGrpSpPr/>
          <p:nvPr/>
        </p:nvGrpSpPr>
        <p:grpSpPr>
          <a:xfrm>
            <a:off x="1010954" y="1258891"/>
            <a:ext cx="6119447" cy="2954401"/>
            <a:chOff x="263625" y="76300"/>
            <a:chExt cx="6752243" cy="3285159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AF3B0086-395D-4155-A68C-8A174F62CFFF}"/>
                </a:ext>
              </a:extLst>
            </p:cNvPr>
            <p:cNvGrpSpPr/>
            <p:nvPr/>
          </p:nvGrpSpPr>
          <p:grpSpPr>
            <a:xfrm>
              <a:off x="263625" y="76300"/>
              <a:ext cx="6601410" cy="3285159"/>
              <a:chOff x="1940986" y="107537"/>
              <a:chExt cx="5457362" cy="3285159"/>
            </a:xfrm>
            <a:solidFill>
              <a:srgbClr val="C00000"/>
            </a:solidFill>
          </p:grpSpPr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D0506A91-8332-4296-91BB-208B28A1C664}"/>
                  </a:ext>
                </a:extLst>
              </p:cNvPr>
              <p:cNvSpPr/>
              <p:nvPr/>
            </p:nvSpPr>
            <p:spPr>
              <a:xfrm>
                <a:off x="3163057" y="2083175"/>
                <a:ext cx="4166911" cy="526811"/>
              </a:xfrm>
              <a:custGeom>
                <a:avLst/>
                <a:gdLst>
                  <a:gd name="connsiteX0" fmla="*/ 0 w 7240782"/>
                  <a:gd name="connsiteY0" fmla="*/ 0 h 1615421"/>
                  <a:gd name="connsiteX1" fmla="*/ 6433072 w 7240782"/>
                  <a:gd name="connsiteY1" fmla="*/ 0 h 1615421"/>
                  <a:gd name="connsiteX2" fmla="*/ 7240782 w 7240782"/>
                  <a:gd name="connsiteY2" fmla="*/ 807711 h 1615421"/>
                  <a:gd name="connsiteX3" fmla="*/ 6433072 w 7240782"/>
                  <a:gd name="connsiteY3" fmla="*/ 1615421 h 1615421"/>
                  <a:gd name="connsiteX4" fmla="*/ 0 w 7240782"/>
                  <a:gd name="connsiteY4" fmla="*/ 1615421 h 1615421"/>
                  <a:gd name="connsiteX5" fmla="*/ 0 w 7240782"/>
                  <a:gd name="connsiteY5" fmla="*/ 0 h 161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40782" h="1615421">
                    <a:moveTo>
                      <a:pt x="7240782" y="1615420"/>
                    </a:moveTo>
                    <a:lnTo>
                      <a:pt x="807710" y="1615420"/>
                    </a:lnTo>
                    <a:lnTo>
                      <a:pt x="0" y="807710"/>
                    </a:lnTo>
                    <a:lnTo>
                      <a:pt x="807710" y="1"/>
                    </a:lnTo>
                    <a:lnTo>
                      <a:pt x="7240782" y="1"/>
                    </a:lnTo>
                    <a:lnTo>
                      <a:pt x="7240782" y="1615420"/>
                    </a:lnTo>
                    <a:close/>
                  </a:path>
                </a:pathLst>
              </a:custGeom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1116211" tIns="247650" rIns="462280" bIns="247651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6500" kern="1200" dirty="0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69D44B8F-A000-467F-B790-D4C400C3A563}"/>
                  </a:ext>
                </a:extLst>
              </p:cNvPr>
              <p:cNvSpPr/>
              <p:nvPr/>
            </p:nvSpPr>
            <p:spPr>
              <a:xfrm>
                <a:off x="3019208" y="325597"/>
                <a:ext cx="4379140" cy="1615423"/>
              </a:xfrm>
              <a:custGeom>
                <a:avLst/>
                <a:gdLst>
                  <a:gd name="connsiteX0" fmla="*/ 0 w 7240782"/>
                  <a:gd name="connsiteY0" fmla="*/ 0 h 1615421"/>
                  <a:gd name="connsiteX1" fmla="*/ 6433072 w 7240782"/>
                  <a:gd name="connsiteY1" fmla="*/ 0 h 1615421"/>
                  <a:gd name="connsiteX2" fmla="*/ 7240782 w 7240782"/>
                  <a:gd name="connsiteY2" fmla="*/ 807711 h 1615421"/>
                  <a:gd name="connsiteX3" fmla="*/ 6433072 w 7240782"/>
                  <a:gd name="connsiteY3" fmla="*/ 1615421 h 1615421"/>
                  <a:gd name="connsiteX4" fmla="*/ 0 w 7240782"/>
                  <a:gd name="connsiteY4" fmla="*/ 1615421 h 1615421"/>
                  <a:gd name="connsiteX5" fmla="*/ 0 w 7240782"/>
                  <a:gd name="connsiteY5" fmla="*/ 0 h 161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40782" h="1615421">
                    <a:moveTo>
                      <a:pt x="7240782" y="1615420"/>
                    </a:moveTo>
                    <a:lnTo>
                      <a:pt x="807710" y="1615420"/>
                    </a:lnTo>
                    <a:lnTo>
                      <a:pt x="0" y="807710"/>
                    </a:lnTo>
                    <a:lnTo>
                      <a:pt x="807710" y="1"/>
                    </a:lnTo>
                    <a:lnTo>
                      <a:pt x="7240782" y="1"/>
                    </a:lnTo>
                    <a:lnTo>
                      <a:pt x="7240782" y="1615420"/>
                    </a:lnTo>
                    <a:close/>
                  </a:path>
                </a:pathLst>
              </a:cu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1116211" tIns="247651" rIns="462280" bIns="24765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6500" kern="1200" dirty="0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B5FA4ECD-9207-4AAE-838F-5262CB90484A}"/>
                  </a:ext>
                </a:extLst>
              </p:cNvPr>
              <p:cNvSpPr/>
              <p:nvPr/>
            </p:nvSpPr>
            <p:spPr>
              <a:xfrm>
                <a:off x="1940986" y="107537"/>
                <a:ext cx="1709185" cy="170132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Objectif 1 </a:t>
                </a:r>
              </a:p>
              <a:p>
                <a:pPr algn="ctr"/>
                <a:r>
                  <a:rPr lang="fr-FR" sz="1400" b="1" dirty="0">
                    <a:latin typeface="Arial Narrow" panose="020B0606020202030204" pitchFamily="34" charset="0"/>
                  </a:rPr>
                  <a:t>S’épanouir dans les apprentissages </a:t>
                </a:r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33417939-2CB6-4308-B40C-E7219CCFA096}"/>
                  </a:ext>
                </a:extLst>
              </p:cNvPr>
              <p:cNvSpPr/>
              <p:nvPr/>
            </p:nvSpPr>
            <p:spPr>
              <a:xfrm>
                <a:off x="2098790" y="1805241"/>
                <a:ext cx="1197225" cy="805633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600" dirty="0">
                    <a:latin typeface="Arial Narrow" panose="020B0606020202030204" pitchFamily="34" charset="0"/>
                  </a:rPr>
                  <a:t>Objectif 2</a:t>
                </a:r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85ED1F4F-063B-4430-92CE-8072669262F3}"/>
                  </a:ext>
                </a:extLst>
              </p:cNvPr>
              <p:cNvSpPr/>
              <p:nvPr/>
            </p:nvSpPr>
            <p:spPr>
              <a:xfrm>
                <a:off x="3290954" y="2777642"/>
                <a:ext cx="3993737" cy="489408"/>
              </a:xfrm>
              <a:custGeom>
                <a:avLst/>
                <a:gdLst>
                  <a:gd name="connsiteX0" fmla="*/ 0 w 7240782"/>
                  <a:gd name="connsiteY0" fmla="*/ 0 h 1615421"/>
                  <a:gd name="connsiteX1" fmla="*/ 6433072 w 7240782"/>
                  <a:gd name="connsiteY1" fmla="*/ 0 h 1615421"/>
                  <a:gd name="connsiteX2" fmla="*/ 7240782 w 7240782"/>
                  <a:gd name="connsiteY2" fmla="*/ 807711 h 1615421"/>
                  <a:gd name="connsiteX3" fmla="*/ 6433072 w 7240782"/>
                  <a:gd name="connsiteY3" fmla="*/ 1615421 h 1615421"/>
                  <a:gd name="connsiteX4" fmla="*/ 0 w 7240782"/>
                  <a:gd name="connsiteY4" fmla="*/ 1615421 h 1615421"/>
                  <a:gd name="connsiteX5" fmla="*/ 0 w 7240782"/>
                  <a:gd name="connsiteY5" fmla="*/ 0 h 161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40782" h="1615421">
                    <a:moveTo>
                      <a:pt x="7240782" y="1615420"/>
                    </a:moveTo>
                    <a:lnTo>
                      <a:pt x="807710" y="1615420"/>
                    </a:lnTo>
                    <a:lnTo>
                      <a:pt x="0" y="807710"/>
                    </a:lnTo>
                    <a:lnTo>
                      <a:pt x="807710" y="1"/>
                    </a:lnTo>
                    <a:lnTo>
                      <a:pt x="7240782" y="1"/>
                    </a:lnTo>
                    <a:lnTo>
                      <a:pt x="7240782" y="161542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1116211" tIns="247651" rIns="462280" bIns="24765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6500" kern="1200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958F3BA7-ED26-495F-AA2D-EE74E9D2EBCE}"/>
                  </a:ext>
                </a:extLst>
              </p:cNvPr>
              <p:cNvSpPr/>
              <p:nvPr/>
            </p:nvSpPr>
            <p:spPr>
              <a:xfrm>
                <a:off x="2028630" y="2660024"/>
                <a:ext cx="1286951" cy="732672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600" dirty="0">
                    <a:latin typeface="Arial Narrow" panose="020B0606020202030204" pitchFamily="34" charset="0"/>
                  </a:rPr>
                  <a:t>Objectif 3 </a:t>
                </a:r>
              </a:p>
            </p:txBody>
          </p:sp>
        </p:grp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DAA5A76-3672-429F-B4A1-F12A9085C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86943" y="354017"/>
              <a:ext cx="348195" cy="348195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2F1893F-E111-4875-978F-93353AB6E1A0}"/>
                </a:ext>
              </a:extLst>
            </p:cNvPr>
            <p:cNvSpPr txBox="1"/>
            <p:nvPr/>
          </p:nvSpPr>
          <p:spPr>
            <a:xfrm>
              <a:off x="2823696" y="240126"/>
              <a:ext cx="4192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Arial Narrow" panose="020B0606020202030204" pitchFamily="34" charset="0"/>
                </a:rPr>
                <a:t>Soutenir</a:t>
              </a:r>
              <a:r>
                <a:rPr lang="en-US" sz="1200" dirty="0">
                  <a:latin typeface="Arial Narrow" panose="020B0606020202030204" pitchFamily="34" charset="0"/>
                </a:rPr>
                <a:t> </a:t>
              </a:r>
              <a:r>
                <a:rPr lang="en-US" sz="1200" dirty="0" err="1">
                  <a:latin typeface="Arial Narrow" panose="020B0606020202030204" pitchFamily="34" charset="0"/>
                </a:rPr>
                <a:t>l’exigence</a:t>
              </a:r>
              <a:r>
                <a:rPr lang="en-US" sz="1200" dirty="0">
                  <a:latin typeface="Arial Narrow" panose="020B0606020202030204" pitchFamily="34" charset="0"/>
                </a:rPr>
                <a:t> de la </a:t>
              </a:r>
              <a:r>
                <a:rPr lang="en-US" sz="1200" dirty="0" err="1">
                  <a:latin typeface="Arial Narrow" panose="020B0606020202030204" pitchFamily="34" charset="0"/>
                </a:rPr>
                <a:t>réussite</a:t>
              </a:r>
              <a:r>
                <a:rPr lang="en-US" sz="1200" dirty="0">
                  <a:latin typeface="Arial Narrow" panose="020B0606020202030204" pitchFamily="34" charset="0"/>
                </a:rPr>
                <a:t>  et de la </a:t>
              </a:r>
              <a:r>
                <a:rPr lang="en-US" sz="1200" dirty="0" err="1">
                  <a:latin typeface="Arial Narrow" panose="020B0606020202030204" pitchFamily="34" charset="0"/>
                </a:rPr>
                <a:t>maîtrise</a:t>
              </a:r>
              <a:r>
                <a:rPr lang="en-US" sz="1200" dirty="0">
                  <a:latin typeface="Arial Narrow" panose="020B0606020202030204" pitchFamily="34" charset="0"/>
                </a:rPr>
                <a:t> des </a:t>
              </a:r>
              <a:r>
                <a:rPr lang="en-US" sz="1200" dirty="0" err="1">
                  <a:latin typeface="Arial Narrow" panose="020B0606020202030204" pitchFamily="34" charset="0"/>
                </a:rPr>
                <a:t>fondamentaux</a:t>
              </a:r>
              <a:r>
                <a:rPr lang="en-US" sz="1200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B738173-C9D1-4037-AA48-85AA722A044C}"/>
                </a:ext>
              </a:extLst>
            </p:cNvPr>
            <p:cNvSpPr txBox="1"/>
            <p:nvPr/>
          </p:nvSpPr>
          <p:spPr>
            <a:xfrm>
              <a:off x="2823696" y="733443"/>
              <a:ext cx="3080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Arial Narrow" panose="020B0606020202030204" pitchFamily="34" charset="0"/>
                </a:rPr>
                <a:t>Accueillir</a:t>
              </a:r>
              <a:r>
                <a:rPr lang="en-US" sz="1200" dirty="0">
                  <a:latin typeface="Arial Narrow" panose="020B0606020202030204" pitchFamily="34" charset="0"/>
                </a:rPr>
                <a:t> les </a:t>
              </a:r>
              <a:r>
                <a:rPr lang="en-US" sz="1200" dirty="0" err="1">
                  <a:latin typeface="Arial Narrow" panose="020B0606020202030204" pitchFamily="34" charset="0"/>
                </a:rPr>
                <a:t>élèves</a:t>
              </a:r>
              <a:r>
                <a:rPr lang="en-US" sz="1200" dirty="0">
                  <a:latin typeface="Arial Narrow" panose="020B0606020202030204" pitchFamily="34" charset="0"/>
                </a:rPr>
                <a:t> dans </a:t>
              </a:r>
              <a:r>
                <a:rPr lang="en-US" sz="1200" dirty="0" err="1">
                  <a:latin typeface="Arial Narrow" panose="020B0606020202030204" pitchFamily="34" charset="0"/>
                </a:rPr>
                <a:t>une</a:t>
              </a:r>
              <a:r>
                <a:rPr lang="en-US" sz="1200" dirty="0">
                  <a:latin typeface="Arial Narrow" panose="020B0606020202030204" pitchFamily="34" charset="0"/>
                </a:rPr>
                <a:t> </a:t>
              </a:r>
              <a:r>
                <a:rPr lang="en-US" sz="1200" dirty="0" err="1">
                  <a:latin typeface="Arial Narrow" panose="020B0606020202030204" pitchFamily="34" charset="0"/>
                </a:rPr>
                <a:t>école</a:t>
              </a:r>
              <a:r>
                <a:rPr lang="en-US" sz="1200" dirty="0">
                  <a:latin typeface="Arial Narrow" panose="020B0606020202030204" pitchFamily="34" charset="0"/>
                </a:rPr>
                <a:t> </a:t>
              </a:r>
              <a:r>
                <a:rPr lang="en-US" sz="1200" dirty="0" err="1">
                  <a:latin typeface="Arial Narrow" panose="020B0606020202030204" pitchFamily="34" charset="0"/>
                </a:rPr>
                <a:t>stimulante</a:t>
              </a:r>
              <a:r>
                <a:rPr lang="en-US" sz="1200" dirty="0">
                  <a:latin typeface="Arial Narrow" panose="020B0606020202030204" pitchFamily="34" charset="0"/>
                </a:rPr>
                <a:t>, </a:t>
              </a:r>
              <a:r>
                <a:rPr lang="en-US" sz="1200" dirty="0" err="1">
                  <a:latin typeface="Arial Narrow" panose="020B0606020202030204" pitchFamily="34" charset="0"/>
                </a:rPr>
                <a:t>sécurisante</a:t>
              </a:r>
              <a:endParaRPr lang="en-US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19227A8-E8F7-42A0-9C14-0C4810BA59AA}"/>
                </a:ext>
              </a:extLst>
            </p:cNvPr>
            <p:cNvSpPr txBox="1"/>
            <p:nvPr/>
          </p:nvSpPr>
          <p:spPr>
            <a:xfrm>
              <a:off x="2798271" y="1230332"/>
              <a:ext cx="3671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Arial Narrow" panose="020B0606020202030204" pitchFamily="34" charset="0"/>
                </a:rPr>
                <a:t>Stimuler</a:t>
              </a:r>
              <a:r>
                <a:rPr lang="en-US" sz="1200" dirty="0">
                  <a:latin typeface="Arial Narrow" panose="020B0606020202030204" pitchFamily="34" charset="0"/>
                </a:rPr>
                <a:t> </a:t>
              </a:r>
              <a:r>
                <a:rPr lang="en-US" sz="1200" dirty="0" err="1">
                  <a:latin typeface="Arial Narrow" panose="020B0606020202030204" pitchFamily="34" charset="0"/>
                </a:rPr>
                <a:t>l’innovation</a:t>
              </a:r>
              <a:r>
                <a:rPr lang="en-US" sz="1200" dirty="0">
                  <a:latin typeface="Arial Narrow" panose="020B0606020202030204" pitchFamily="34" charset="0"/>
                </a:rPr>
                <a:t> </a:t>
              </a:r>
              <a:r>
                <a:rPr lang="en-US" sz="1200" dirty="0" err="1">
                  <a:latin typeface="Arial Narrow" panose="020B0606020202030204" pitchFamily="34" charset="0"/>
                </a:rPr>
                <a:t>pédagogique</a:t>
              </a:r>
              <a:r>
                <a:rPr lang="en-US" sz="1200" dirty="0">
                  <a:latin typeface="Arial Narrow" panose="020B0606020202030204" pitchFamily="34" charset="0"/>
                </a:rPr>
                <a:t> et </a:t>
              </a:r>
              <a:r>
                <a:rPr lang="en-US" sz="1200" dirty="0" err="1">
                  <a:latin typeface="Arial Narrow" panose="020B0606020202030204" pitchFamily="34" charset="0"/>
                </a:rPr>
                <a:t>numérique</a:t>
              </a:r>
              <a:endParaRPr lang="en-US" sz="1200" dirty="0">
                <a:latin typeface="Arial Narrow" panose="020B0606020202030204" pitchFamily="34" charset="0"/>
              </a:endParaRP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2EC7B9C5-E8EB-4401-B31E-06ED82DE5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9726" y="733444"/>
              <a:ext cx="348195" cy="348195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3529874F-54E7-4EEE-9658-CED710606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09865" y="1161766"/>
              <a:ext cx="348195" cy="34819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FD9FCB44-F9F5-401E-A63B-1A53EE78F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9726" y="1588238"/>
              <a:ext cx="348195" cy="348195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97E7A0F-D3CC-44AC-9928-D694BE492F92}"/>
                </a:ext>
              </a:extLst>
            </p:cNvPr>
            <p:cNvSpPr txBox="1"/>
            <p:nvPr/>
          </p:nvSpPr>
          <p:spPr>
            <a:xfrm>
              <a:off x="2894963" y="1585149"/>
              <a:ext cx="3080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Arial Narrow" panose="020B0606020202030204" pitchFamily="34" charset="0"/>
                </a:rPr>
                <a:t>Rendre</a:t>
              </a:r>
              <a:r>
                <a:rPr lang="en-US" sz="1200" dirty="0">
                  <a:latin typeface="Arial Narrow" panose="020B0606020202030204" pitchFamily="34" charset="0"/>
                </a:rPr>
                <a:t> les </a:t>
              </a:r>
              <a:r>
                <a:rPr lang="en-US" sz="1200" dirty="0" err="1">
                  <a:latin typeface="Arial Narrow" panose="020B0606020202030204" pitchFamily="34" charset="0"/>
                </a:rPr>
                <a:t>apprentissages</a:t>
              </a:r>
              <a:r>
                <a:rPr lang="en-US" sz="1200" dirty="0">
                  <a:latin typeface="Arial Narrow" panose="020B0606020202030204" pitchFamily="34" charset="0"/>
                </a:rPr>
                <a:t> </a:t>
              </a:r>
              <a:r>
                <a:rPr lang="en-US" sz="1200" dirty="0" err="1">
                  <a:latin typeface="Arial Narrow" panose="020B0606020202030204" pitchFamily="34" charset="0"/>
                </a:rPr>
                <a:t>accessibles</a:t>
              </a:r>
              <a:r>
                <a:rPr lang="en-US" sz="1200" dirty="0">
                  <a:latin typeface="Arial Narrow" panose="020B0606020202030204" pitchFamily="34" charset="0"/>
                </a:rPr>
                <a:t> à </a:t>
              </a:r>
              <a:r>
                <a:rPr lang="en-US" sz="1200" dirty="0" err="1">
                  <a:latin typeface="Arial Narrow" panose="020B0606020202030204" pitchFamily="34" charset="0"/>
                </a:rPr>
                <a:t>tous</a:t>
              </a:r>
              <a:endParaRPr lang="en-US" sz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EB7C5454-4EA1-4DC9-B9BE-B5FDD256421A}"/>
              </a:ext>
            </a:extLst>
          </p:cNvPr>
          <p:cNvSpPr/>
          <p:nvPr/>
        </p:nvSpPr>
        <p:spPr>
          <a:xfrm>
            <a:off x="295422" y="1300799"/>
            <a:ext cx="735499" cy="25396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AXE 1 </a:t>
            </a:r>
          </a:p>
          <a:p>
            <a:pPr algn="ctr"/>
            <a:r>
              <a:rPr lang="fr-FR" sz="1200" dirty="0">
                <a:latin typeface="Arial Narrow" panose="020B0606020202030204" pitchFamily="34" charset="0"/>
              </a:rPr>
              <a:t>DES DYNAMIQUES RENOUVELEES AU CŒUR DES</a:t>
            </a:r>
            <a:r>
              <a:rPr lang="fr-FR" sz="1400" dirty="0">
                <a:latin typeface="Arial Narrow" panose="020B0606020202030204" pitchFamily="34" charset="0"/>
              </a:rPr>
              <a:t> </a:t>
            </a:r>
            <a:r>
              <a:rPr lang="fr-FR" sz="1200" dirty="0">
                <a:latin typeface="Arial Narrow" panose="020B0606020202030204" pitchFamily="34" charset="0"/>
              </a:rPr>
              <a:t>APPRENTISSAGES</a:t>
            </a:r>
            <a:endParaRPr lang="fr-FR" sz="1400" dirty="0">
              <a:latin typeface="Arial Narrow" panose="020B0606020202030204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4D99C5B-C161-4A75-8690-3C84C635319C}"/>
              </a:ext>
            </a:extLst>
          </p:cNvPr>
          <p:cNvSpPr txBox="1"/>
          <p:nvPr/>
        </p:nvSpPr>
        <p:spPr>
          <a:xfrm>
            <a:off x="7458183" y="2120574"/>
            <a:ext cx="2020353" cy="2708434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Evaluations GS, CP, CE1, 6</a:t>
            </a:r>
            <a:r>
              <a:rPr lang="fr-FR" sz="1200" baseline="30000" dirty="0">
                <a:latin typeface="Arial Narrow" panose="020B0606020202030204" pitchFamily="34" charset="0"/>
              </a:rPr>
              <a:t>ème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Continuité des apprentissages en inter-cycles et inter-degrés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Maternelle/CP – CM2/6</a:t>
            </a:r>
            <a:r>
              <a:rPr lang="fr-FR" sz="1200" baseline="30000" dirty="0">
                <a:latin typeface="Arial Narrow" panose="020B0606020202030204" pitchFamily="34" charset="0"/>
              </a:rPr>
              <a:t>ème</a:t>
            </a:r>
            <a:r>
              <a:rPr lang="fr-FR" sz="1200" dirty="0">
                <a:latin typeface="Arial Narrow" panose="020B0606020202030204" pitchFamily="34" charset="0"/>
              </a:rPr>
              <a:t> : des continuums approfondis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Fondamentaux mathématiques et français</a:t>
            </a:r>
            <a:endParaRPr lang="fr-FR" sz="1200" dirty="0"/>
          </a:p>
          <a:p>
            <a:endParaRPr lang="fr-FR" sz="1400" dirty="0"/>
          </a:p>
        </p:txBody>
      </p:sp>
      <p:sp>
        <p:nvSpPr>
          <p:cNvPr id="53" name="Accolade ouvrante 52">
            <a:extLst>
              <a:ext uri="{FF2B5EF4-FFF2-40B4-BE49-F238E27FC236}">
                <a16:creationId xmlns:a16="http://schemas.microsoft.com/office/drawing/2014/main" id="{FBFA177B-2159-4A44-B250-84FCC28DDC33}"/>
              </a:ext>
            </a:extLst>
          </p:cNvPr>
          <p:cNvSpPr/>
          <p:nvPr/>
        </p:nvSpPr>
        <p:spPr>
          <a:xfrm rot="10800000">
            <a:off x="6776861" y="1282067"/>
            <a:ext cx="419364" cy="460366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F78C2977-C388-4C2B-A088-AF0B4E57D8AE}"/>
              </a:ext>
            </a:extLst>
          </p:cNvPr>
          <p:cNvSpPr/>
          <p:nvPr/>
        </p:nvSpPr>
        <p:spPr>
          <a:xfrm>
            <a:off x="7191865" y="1282068"/>
            <a:ext cx="2556841" cy="5678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DES LEVIERS </a:t>
            </a:r>
          </a:p>
        </p:txBody>
      </p:sp>
      <p:sp>
        <p:nvSpPr>
          <p:cNvPr id="56" name="Oval 59">
            <a:extLst>
              <a:ext uri="{FF2B5EF4-FFF2-40B4-BE49-F238E27FC236}">
                <a16:creationId xmlns:a16="http://schemas.microsoft.com/office/drawing/2014/main" id="{160C645E-BAF6-4245-AB6B-5FB363B9CE87}"/>
              </a:ext>
            </a:extLst>
          </p:cNvPr>
          <p:cNvSpPr/>
          <p:nvPr/>
        </p:nvSpPr>
        <p:spPr>
          <a:xfrm>
            <a:off x="10543911" y="1384020"/>
            <a:ext cx="1573652" cy="1356360"/>
          </a:xfrm>
          <a:prstGeom prst="ellipse">
            <a:avLst/>
          </a:prstGeom>
          <a:solidFill>
            <a:srgbClr val="FF0000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cap="all" dirty="0" err="1">
                <a:solidFill>
                  <a:schemeClr val="bg1"/>
                </a:solidFill>
                <a:latin typeface="Arial Narrow" panose="020B0606020202030204" pitchFamily="34" charset="0"/>
              </a:rPr>
              <a:t>marqueur</a:t>
            </a:r>
            <a:endParaRPr lang="en-US" sz="14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Légende : encadrée à une bordure 57">
            <a:extLst>
              <a:ext uri="{FF2B5EF4-FFF2-40B4-BE49-F238E27FC236}">
                <a16:creationId xmlns:a16="http://schemas.microsoft.com/office/drawing/2014/main" id="{34F79D94-B7A2-4268-9228-D7B05535667B}"/>
              </a:ext>
            </a:extLst>
          </p:cNvPr>
          <p:cNvSpPr/>
          <p:nvPr/>
        </p:nvSpPr>
        <p:spPr>
          <a:xfrm>
            <a:off x="7532981" y="5535923"/>
            <a:ext cx="1878969" cy="1266917"/>
          </a:xfrm>
          <a:prstGeom prst="accentBorderCallout1">
            <a:avLst>
              <a:gd name="adj1" fmla="val 18750"/>
              <a:gd name="adj2" fmla="val -8333"/>
              <a:gd name="adj3" fmla="val -22186"/>
              <a:gd name="adj4" fmla="val 94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accent6"/>
                </a:solidFill>
                <a:latin typeface="Arial Narrow" panose="020B0606020202030204" pitchFamily="34" charset="0"/>
              </a:rPr>
              <a:t>Les leviers sont des outils qui permettent de mettre en œuvre les o</a:t>
            </a:r>
            <a:r>
              <a:rPr lang="fr-FR" sz="1400" b="1" i="1" dirty="0">
                <a:solidFill>
                  <a:schemeClr val="accent6"/>
                </a:solidFill>
                <a:latin typeface="Arial Narrow" panose="020B0606020202030204" pitchFamily="34" charset="0"/>
              </a:rPr>
              <a:t>r</a:t>
            </a:r>
            <a:r>
              <a:rPr lang="fr-FR" sz="1400" i="1" dirty="0">
                <a:solidFill>
                  <a:schemeClr val="accent6"/>
                </a:solidFill>
                <a:latin typeface="Arial Narrow" panose="020B0606020202030204" pitchFamily="34" charset="0"/>
              </a:rPr>
              <a:t>ientations ministérielles, académiques ou départementales.</a:t>
            </a:r>
          </a:p>
        </p:txBody>
      </p:sp>
      <p:sp>
        <p:nvSpPr>
          <p:cNvPr id="59" name="Légende : encadrée à une bordure 58">
            <a:extLst>
              <a:ext uri="{FF2B5EF4-FFF2-40B4-BE49-F238E27FC236}">
                <a16:creationId xmlns:a16="http://schemas.microsoft.com/office/drawing/2014/main" id="{3674A49A-5B8F-4F1C-A40E-211EB4647E87}"/>
              </a:ext>
            </a:extLst>
          </p:cNvPr>
          <p:cNvSpPr/>
          <p:nvPr/>
        </p:nvSpPr>
        <p:spPr>
          <a:xfrm>
            <a:off x="10142979" y="4575330"/>
            <a:ext cx="1878969" cy="1921186"/>
          </a:xfrm>
          <a:prstGeom prst="accentBorderCallout1">
            <a:avLst>
              <a:gd name="adj1" fmla="val 18750"/>
              <a:gd name="adj2" fmla="val -8333"/>
              <a:gd name="adj3" fmla="val -107445"/>
              <a:gd name="adj4" fmla="val 3463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accent6"/>
                </a:solidFill>
                <a:latin typeface="Arial Narrow" panose="020B0606020202030204" pitchFamily="34" charset="0"/>
              </a:rPr>
              <a:t>Les marqueurs sont des projets, des initiatives propres à l’école ou au territoire en réponse aux objectifs ciblés. Ils sont réfléchis et construits en équipe en s’appuyant sur les forces du territoire.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E8037FFF-DD75-4454-A9B7-452B27E3CB13}"/>
              </a:ext>
            </a:extLst>
          </p:cNvPr>
          <p:cNvSpPr/>
          <p:nvPr/>
        </p:nvSpPr>
        <p:spPr>
          <a:xfrm>
            <a:off x="261359" y="3899654"/>
            <a:ext cx="735499" cy="13936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AXE 2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8EC40467-FC8E-45A8-BE3D-4D4595473DDB}"/>
              </a:ext>
            </a:extLst>
          </p:cNvPr>
          <p:cNvSpPr/>
          <p:nvPr/>
        </p:nvSpPr>
        <p:spPr>
          <a:xfrm>
            <a:off x="253218" y="5370644"/>
            <a:ext cx="735499" cy="13936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AXE 3</a:t>
            </a:r>
          </a:p>
        </p:txBody>
      </p:sp>
      <p:sp>
        <p:nvSpPr>
          <p:cNvPr id="63" name="Oval 59">
            <a:extLst>
              <a:ext uri="{FF2B5EF4-FFF2-40B4-BE49-F238E27FC236}">
                <a16:creationId xmlns:a16="http://schemas.microsoft.com/office/drawing/2014/main" id="{BC45B0CA-3C52-4128-A005-DCB00D0003DA}"/>
              </a:ext>
            </a:extLst>
          </p:cNvPr>
          <p:cNvSpPr/>
          <p:nvPr/>
        </p:nvSpPr>
        <p:spPr>
          <a:xfrm>
            <a:off x="10620026" y="2864935"/>
            <a:ext cx="1501048" cy="1356360"/>
          </a:xfrm>
          <a:prstGeom prst="ellipse">
            <a:avLst/>
          </a:prstGeom>
          <a:solidFill>
            <a:srgbClr val="FF0000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cap="all" dirty="0" err="1">
                <a:solidFill>
                  <a:schemeClr val="bg1"/>
                </a:solidFill>
                <a:latin typeface="Arial Narrow" panose="020B0606020202030204" pitchFamily="34" charset="0"/>
              </a:rPr>
              <a:t>marqueur</a:t>
            </a:r>
            <a:endParaRPr lang="en-US" sz="14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6" name="Group 11">
            <a:extLst>
              <a:ext uri="{FF2B5EF4-FFF2-40B4-BE49-F238E27FC236}">
                <a16:creationId xmlns:a16="http://schemas.microsoft.com/office/drawing/2014/main" id="{C090769D-36B7-40AB-90F0-6EEF9BD5D29E}"/>
              </a:ext>
            </a:extLst>
          </p:cNvPr>
          <p:cNvGrpSpPr/>
          <p:nvPr/>
        </p:nvGrpSpPr>
        <p:grpSpPr>
          <a:xfrm flipH="1">
            <a:off x="9763707" y="2320412"/>
            <a:ext cx="787495" cy="1710461"/>
            <a:chOff x="4007767" y="2262697"/>
            <a:chExt cx="1882393" cy="3620722"/>
          </a:xfrm>
        </p:grpSpPr>
        <p:sp>
          <p:nvSpPr>
            <p:cNvPr id="67" name="Freeform 137">
              <a:extLst>
                <a:ext uri="{FF2B5EF4-FFF2-40B4-BE49-F238E27FC236}">
                  <a16:creationId xmlns:a16="http://schemas.microsoft.com/office/drawing/2014/main" id="{BD370D87-9106-4422-BC4F-CABF605D9AAB}"/>
                </a:ext>
              </a:extLst>
            </p:cNvPr>
            <p:cNvSpPr>
              <a:spLocks/>
            </p:cNvSpPr>
            <p:nvPr/>
          </p:nvSpPr>
          <p:spPr bwMode="auto">
            <a:xfrm rot="19222521">
              <a:off x="4156355" y="4797073"/>
              <a:ext cx="727004" cy="1086346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37">
              <a:extLst>
                <a:ext uri="{FF2B5EF4-FFF2-40B4-BE49-F238E27FC236}">
                  <a16:creationId xmlns:a16="http://schemas.microsoft.com/office/drawing/2014/main" id="{50103361-84F1-46D6-87F7-E04D8393BFF2}"/>
                </a:ext>
              </a:extLst>
            </p:cNvPr>
            <p:cNvSpPr>
              <a:spLocks/>
            </p:cNvSpPr>
            <p:nvPr/>
          </p:nvSpPr>
          <p:spPr bwMode="auto">
            <a:xfrm rot="21191604">
              <a:off x="4097296" y="3741711"/>
              <a:ext cx="1119113" cy="1672267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37">
              <a:extLst>
                <a:ext uri="{FF2B5EF4-FFF2-40B4-BE49-F238E27FC236}">
                  <a16:creationId xmlns:a16="http://schemas.microsoft.com/office/drawing/2014/main" id="{247BCED8-3F39-4939-878D-E3E59B204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767" y="2262697"/>
              <a:ext cx="1882393" cy="2812821"/>
            </a:xfrm>
            <a:custGeom>
              <a:avLst/>
              <a:gdLst>
                <a:gd name="T0" fmla="*/ 1685 w 1749"/>
                <a:gd name="T1" fmla="*/ 1755 h 2611"/>
                <a:gd name="T2" fmla="*/ 1542 w 1749"/>
                <a:gd name="T3" fmla="*/ 1339 h 2611"/>
                <a:gd name="T4" fmla="*/ 1436 w 1749"/>
                <a:gd name="T5" fmla="*/ 1121 h 2611"/>
                <a:gd name="T6" fmla="*/ 1281 w 1749"/>
                <a:gd name="T7" fmla="*/ 842 h 2611"/>
                <a:gd name="T8" fmla="*/ 918 w 1749"/>
                <a:gd name="T9" fmla="*/ 425 h 2611"/>
                <a:gd name="T10" fmla="*/ 649 w 1749"/>
                <a:gd name="T11" fmla="*/ 258 h 2611"/>
                <a:gd name="T12" fmla="*/ 391 w 1749"/>
                <a:gd name="T13" fmla="*/ 185 h 2611"/>
                <a:gd name="T14" fmla="*/ 490 w 1749"/>
                <a:gd name="T15" fmla="*/ 177 h 2611"/>
                <a:gd name="T16" fmla="*/ 938 w 1749"/>
                <a:gd name="T17" fmla="*/ 158 h 2611"/>
                <a:gd name="T18" fmla="*/ 938 w 1749"/>
                <a:gd name="T19" fmla="*/ 106 h 2611"/>
                <a:gd name="T20" fmla="*/ 870 w 1749"/>
                <a:gd name="T21" fmla="*/ 98 h 2611"/>
                <a:gd name="T22" fmla="*/ 835 w 1749"/>
                <a:gd name="T23" fmla="*/ 94 h 2611"/>
                <a:gd name="T24" fmla="*/ 867 w 1749"/>
                <a:gd name="T25" fmla="*/ 88 h 2611"/>
                <a:gd name="T26" fmla="*/ 894 w 1749"/>
                <a:gd name="T27" fmla="*/ 50 h 2611"/>
                <a:gd name="T28" fmla="*/ 866 w 1749"/>
                <a:gd name="T29" fmla="*/ 24 h 2611"/>
                <a:gd name="T30" fmla="*/ 779 w 1749"/>
                <a:gd name="T31" fmla="*/ 22 h 2611"/>
                <a:gd name="T32" fmla="*/ 95 w 1749"/>
                <a:gd name="T33" fmla="*/ 1 h 2611"/>
                <a:gd name="T34" fmla="*/ 62 w 1749"/>
                <a:gd name="T35" fmla="*/ 11 h 2611"/>
                <a:gd name="T36" fmla="*/ 34 w 1749"/>
                <a:gd name="T37" fmla="*/ 30 h 2611"/>
                <a:gd name="T38" fmla="*/ 0 w 1749"/>
                <a:gd name="T39" fmla="*/ 61 h 2611"/>
                <a:gd name="T40" fmla="*/ 220 w 1749"/>
                <a:gd name="T41" fmla="*/ 351 h 2611"/>
                <a:gd name="T42" fmla="*/ 414 w 1749"/>
                <a:gd name="T43" fmla="*/ 573 h 2611"/>
                <a:gd name="T44" fmla="*/ 583 w 1749"/>
                <a:gd name="T45" fmla="*/ 767 h 2611"/>
                <a:gd name="T46" fmla="*/ 616 w 1749"/>
                <a:gd name="T47" fmla="*/ 735 h 2611"/>
                <a:gd name="T48" fmla="*/ 587 w 1749"/>
                <a:gd name="T49" fmla="*/ 700 h 2611"/>
                <a:gd name="T50" fmla="*/ 621 w 1749"/>
                <a:gd name="T51" fmla="*/ 676 h 2611"/>
                <a:gd name="T52" fmla="*/ 670 w 1749"/>
                <a:gd name="T53" fmla="*/ 722 h 2611"/>
                <a:gd name="T54" fmla="*/ 706 w 1749"/>
                <a:gd name="T55" fmla="*/ 685 h 2611"/>
                <a:gd name="T56" fmla="*/ 332 w 1749"/>
                <a:gd name="T57" fmla="*/ 255 h 2611"/>
                <a:gd name="T58" fmla="*/ 432 w 1749"/>
                <a:gd name="T59" fmla="*/ 303 h 2611"/>
                <a:gd name="T60" fmla="*/ 804 w 1749"/>
                <a:gd name="T61" fmla="*/ 604 h 2611"/>
                <a:gd name="T62" fmla="*/ 1027 w 1749"/>
                <a:gd name="T63" fmla="*/ 863 h 2611"/>
                <a:gd name="T64" fmla="*/ 1260 w 1749"/>
                <a:gd name="T65" fmla="*/ 1232 h 2611"/>
                <a:gd name="T66" fmla="*/ 1412 w 1749"/>
                <a:gd name="T67" fmla="*/ 1578 h 2611"/>
                <a:gd name="T68" fmla="*/ 1524 w 1749"/>
                <a:gd name="T69" fmla="*/ 2015 h 2611"/>
                <a:gd name="T70" fmla="*/ 1561 w 1749"/>
                <a:gd name="T71" fmla="*/ 2391 h 2611"/>
                <a:gd name="T72" fmla="*/ 1554 w 1749"/>
                <a:gd name="T73" fmla="*/ 2536 h 2611"/>
                <a:gd name="T74" fmla="*/ 1559 w 1749"/>
                <a:gd name="T75" fmla="*/ 2584 h 2611"/>
                <a:gd name="T76" fmla="*/ 1593 w 1749"/>
                <a:gd name="T77" fmla="*/ 2611 h 2611"/>
                <a:gd name="T78" fmla="*/ 1619 w 1749"/>
                <a:gd name="T79" fmla="*/ 2562 h 2611"/>
                <a:gd name="T80" fmla="*/ 1695 w 1749"/>
                <a:gd name="T81" fmla="*/ 2462 h 2611"/>
                <a:gd name="T82" fmla="*/ 1749 w 1749"/>
                <a:gd name="T83" fmla="*/ 222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9" h="2611">
                  <a:moveTo>
                    <a:pt x="1732" y="2015"/>
                  </a:moveTo>
                  <a:lnTo>
                    <a:pt x="1720" y="1928"/>
                  </a:lnTo>
                  <a:lnTo>
                    <a:pt x="1685" y="1755"/>
                  </a:lnTo>
                  <a:lnTo>
                    <a:pt x="1638" y="1585"/>
                  </a:lnTo>
                  <a:lnTo>
                    <a:pt x="1577" y="1419"/>
                  </a:lnTo>
                  <a:lnTo>
                    <a:pt x="1542" y="1339"/>
                  </a:lnTo>
                  <a:lnTo>
                    <a:pt x="1502" y="1253"/>
                  </a:lnTo>
                  <a:lnTo>
                    <a:pt x="1458" y="1170"/>
                  </a:lnTo>
                  <a:lnTo>
                    <a:pt x="1436" y="1121"/>
                  </a:lnTo>
                  <a:lnTo>
                    <a:pt x="1413" y="1073"/>
                  </a:lnTo>
                  <a:lnTo>
                    <a:pt x="1373" y="997"/>
                  </a:lnTo>
                  <a:lnTo>
                    <a:pt x="1281" y="842"/>
                  </a:lnTo>
                  <a:lnTo>
                    <a:pt x="1173" y="691"/>
                  </a:lnTo>
                  <a:lnTo>
                    <a:pt x="1053" y="551"/>
                  </a:lnTo>
                  <a:lnTo>
                    <a:pt x="918" y="425"/>
                  </a:lnTo>
                  <a:lnTo>
                    <a:pt x="808" y="343"/>
                  </a:lnTo>
                  <a:lnTo>
                    <a:pt x="730" y="297"/>
                  </a:lnTo>
                  <a:lnTo>
                    <a:pt x="649" y="258"/>
                  </a:lnTo>
                  <a:lnTo>
                    <a:pt x="566" y="225"/>
                  </a:lnTo>
                  <a:lnTo>
                    <a:pt x="481" y="201"/>
                  </a:lnTo>
                  <a:lnTo>
                    <a:pt x="391" y="185"/>
                  </a:lnTo>
                  <a:lnTo>
                    <a:pt x="346" y="181"/>
                  </a:lnTo>
                  <a:lnTo>
                    <a:pt x="419" y="180"/>
                  </a:lnTo>
                  <a:lnTo>
                    <a:pt x="490" y="177"/>
                  </a:lnTo>
                  <a:lnTo>
                    <a:pt x="708" y="170"/>
                  </a:lnTo>
                  <a:lnTo>
                    <a:pt x="925" y="159"/>
                  </a:lnTo>
                  <a:lnTo>
                    <a:pt x="938" y="158"/>
                  </a:lnTo>
                  <a:lnTo>
                    <a:pt x="953" y="142"/>
                  </a:lnTo>
                  <a:lnTo>
                    <a:pt x="953" y="122"/>
                  </a:lnTo>
                  <a:lnTo>
                    <a:pt x="938" y="106"/>
                  </a:lnTo>
                  <a:lnTo>
                    <a:pt x="925" y="103"/>
                  </a:lnTo>
                  <a:lnTo>
                    <a:pt x="898" y="101"/>
                  </a:lnTo>
                  <a:lnTo>
                    <a:pt x="870" y="98"/>
                  </a:lnTo>
                  <a:lnTo>
                    <a:pt x="865" y="97"/>
                  </a:lnTo>
                  <a:lnTo>
                    <a:pt x="859" y="97"/>
                  </a:lnTo>
                  <a:lnTo>
                    <a:pt x="835" y="94"/>
                  </a:lnTo>
                  <a:lnTo>
                    <a:pt x="811" y="93"/>
                  </a:lnTo>
                  <a:lnTo>
                    <a:pt x="839" y="91"/>
                  </a:lnTo>
                  <a:lnTo>
                    <a:pt x="867" y="88"/>
                  </a:lnTo>
                  <a:lnTo>
                    <a:pt x="879" y="85"/>
                  </a:lnTo>
                  <a:lnTo>
                    <a:pt x="893" y="70"/>
                  </a:lnTo>
                  <a:lnTo>
                    <a:pt x="894" y="50"/>
                  </a:lnTo>
                  <a:lnTo>
                    <a:pt x="884" y="35"/>
                  </a:lnTo>
                  <a:lnTo>
                    <a:pt x="874" y="31"/>
                  </a:lnTo>
                  <a:lnTo>
                    <a:pt x="866" y="24"/>
                  </a:lnTo>
                  <a:lnTo>
                    <a:pt x="854" y="23"/>
                  </a:lnTo>
                  <a:lnTo>
                    <a:pt x="817" y="22"/>
                  </a:lnTo>
                  <a:lnTo>
                    <a:pt x="779" y="22"/>
                  </a:lnTo>
                  <a:lnTo>
                    <a:pt x="608" y="10"/>
                  </a:lnTo>
                  <a:lnTo>
                    <a:pt x="266" y="0"/>
                  </a:lnTo>
                  <a:lnTo>
                    <a:pt x="95" y="1"/>
                  </a:lnTo>
                  <a:lnTo>
                    <a:pt x="80" y="2"/>
                  </a:lnTo>
                  <a:lnTo>
                    <a:pt x="73" y="10"/>
                  </a:lnTo>
                  <a:lnTo>
                    <a:pt x="62" y="11"/>
                  </a:lnTo>
                  <a:lnTo>
                    <a:pt x="47" y="24"/>
                  </a:lnTo>
                  <a:lnTo>
                    <a:pt x="43" y="33"/>
                  </a:lnTo>
                  <a:lnTo>
                    <a:pt x="34" y="30"/>
                  </a:lnTo>
                  <a:lnTo>
                    <a:pt x="16" y="32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5" y="70"/>
                  </a:lnTo>
                  <a:lnTo>
                    <a:pt x="89" y="184"/>
                  </a:lnTo>
                  <a:lnTo>
                    <a:pt x="220" y="351"/>
                  </a:lnTo>
                  <a:lnTo>
                    <a:pt x="314" y="457"/>
                  </a:lnTo>
                  <a:lnTo>
                    <a:pt x="362" y="508"/>
                  </a:lnTo>
                  <a:lnTo>
                    <a:pt x="414" y="573"/>
                  </a:lnTo>
                  <a:lnTo>
                    <a:pt x="520" y="698"/>
                  </a:lnTo>
                  <a:lnTo>
                    <a:pt x="574" y="759"/>
                  </a:lnTo>
                  <a:lnTo>
                    <a:pt x="583" y="767"/>
                  </a:lnTo>
                  <a:lnTo>
                    <a:pt x="601" y="766"/>
                  </a:lnTo>
                  <a:lnTo>
                    <a:pt x="613" y="753"/>
                  </a:lnTo>
                  <a:lnTo>
                    <a:pt x="616" y="735"/>
                  </a:lnTo>
                  <a:lnTo>
                    <a:pt x="609" y="724"/>
                  </a:lnTo>
                  <a:lnTo>
                    <a:pt x="599" y="713"/>
                  </a:lnTo>
                  <a:lnTo>
                    <a:pt x="587" y="700"/>
                  </a:lnTo>
                  <a:lnTo>
                    <a:pt x="599" y="701"/>
                  </a:lnTo>
                  <a:lnTo>
                    <a:pt x="617" y="688"/>
                  </a:lnTo>
                  <a:lnTo>
                    <a:pt x="621" y="676"/>
                  </a:lnTo>
                  <a:lnTo>
                    <a:pt x="640" y="696"/>
                  </a:lnTo>
                  <a:lnTo>
                    <a:pt x="660" y="715"/>
                  </a:lnTo>
                  <a:lnTo>
                    <a:pt x="670" y="722"/>
                  </a:lnTo>
                  <a:lnTo>
                    <a:pt x="691" y="720"/>
                  </a:lnTo>
                  <a:lnTo>
                    <a:pt x="705" y="706"/>
                  </a:lnTo>
                  <a:lnTo>
                    <a:pt x="706" y="685"/>
                  </a:lnTo>
                  <a:lnTo>
                    <a:pt x="700" y="675"/>
                  </a:lnTo>
                  <a:lnTo>
                    <a:pt x="516" y="465"/>
                  </a:lnTo>
                  <a:lnTo>
                    <a:pt x="332" y="255"/>
                  </a:lnTo>
                  <a:lnTo>
                    <a:pt x="346" y="260"/>
                  </a:lnTo>
                  <a:lnTo>
                    <a:pt x="360" y="267"/>
                  </a:lnTo>
                  <a:lnTo>
                    <a:pt x="432" y="303"/>
                  </a:lnTo>
                  <a:lnTo>
                    <a:pt x="565" y="390"/>
                  </a:lnTo>
                  <a:lnTo>
                    <a:pt x="688" y="492"/>
                  </a:lnTo>
                  <a:lnTo>
                    <a:pt x="804" y="604"/>
                  </a:lnTo>
                  <a:lnTo>
                    <a:pt x="858" y="662"/>
                  </a:lnTo>
                  <a:lnTo>
                    <a:pt x="916" y="727"/>
                  </a:lnTo>
                  <a:lnTo>
                    <a:pt x="1027" y="863"/>
                  </a:lnTo>
                  <a:lnTo>
                    <a:pt x="1128" y="1006"/>
                  </a:lnTo>
                  <a:lnTo>
                    <a:pt x="1220" y="1156"/>
                  </a:lnTo>
                  <a:lnTo>
                    <a:pt x="1260" y="1232"/>
                  </a:lnTo>
                  <a:lnTo>
                    <a:pt x="1295" y="1300"/>
                  </a:lnTo>
                  <a:lnTo>
                    <a:pt x="1357" y="1438"/>
                  </a:lnTo>
                  <a:lnTo>
                    <a:pt x="1412" y="1578"/>
                  </a:lnTo>
                  <a:lnTo>
                    <a:pt x="1457" y="1722"/>
                  </a:lnTo>
                  <a:lnTo>
                    <a:pt x="1494" y="1869"/>
                  </a:lnTo>
                  <a:lnTo>
                    <a:pt x="1524" y="2015"/>
                  </a:lnTo>
                  <a:lnTo>
                    <a:pt x="1545" y="2166"/>
                  </a:lnTo>
                  <a:lnTo>
                    <a:pt x="1558" y="2315"/>
                  </a:lnTo>
                  <a:lnTo>
                    <a:pt x="1561" y="2391"/>
                  </a:lnTo>
                  <a:lnTo>
                    <a:pt x="1558" y="2459"/>
                  </a:lnTo>
                  <a:lnTo>
                    <a:pt x="1553" y="2526"/>
                  </a:lnTo>
                  <a:lnTo>
                    <a:pt x="1554" y="2536"/>
                  </a:lnTo>
                  <a:lnTo>
                    <a:pt x="1561" y="2544"/>
                  </a:lnTo>
                  <a:lnTo>
                    <a:pt x="1559" y="2565"/>
                  </a:lnTo>
                  <a:lnTo>
                    <a:pt x="1559" y="2584"/>
                  </a:lnTo>
                  <a:lnTo>
                    <a:pt x="1561" y="2596"/>
                  </a:lnTo>
                  <a:lnTo>
                    <a:pt x="1574" y="2609"/>
                  </a:lnTo>
                  <a:lnTo>
                    <a:pt x="1593" y="2611"/>
                  </a:lnTo>
                  <a:lnTo>
                    <a:pt x="1610" y="2602"/>
                  </a:lnTo>
                  <a:lnTo>
                    <a:pt x="1614" y="2592"/>
                  </a:lnTo>
                  <a:lnTo>
                    <a:pt x="1619" y="2562"/>
                  </a:lnTo>
                  <a:lnTo>
                    <a:pt x="1624" y="2534"/>
                  </a:lnTo>
                  <a:lnTo>
                    <a:pt x="1653" y="2513"/>
                  </a:lnTo>
                  <a:lnTo>
                    <a:pt x="1695" y="2462"/>
                  </a:lnTo>
                  <a:lnTo>
                    <a:pt x="1724" y="2402"/>
                  </a:lnTo>
                  <a:lnTo>
                    <a:pt x="1741" y="2333"/>
                  </a:lnTo>
                  <a:lnTo>
                    <a:pt x="1749" y="2224"/>
                  </a:lnTo>
                  <a:lnTo>
                    <a:pt x="1739" y="2079"/>
                  </a:lnTo>
                  <a:lnTo>
                    <a:pt x="1732" y="201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Légende : encadrée à une bordure 10">
            <a:extLst>
              <a:ext uri="{FF2B5EF4-FFF2-40B4-BE49-F238E27FC236}">
                <a16:creationId xmlns:a16="http://schemas.microsoft.com/office/drawing/2014/main" id="{73DC7335-4919-4BE7-9E0C-A502D8F31762}"/>
              </a:ext>
            </a:extLst>
          </p:cNvPr>
          <p:cNvSpPr/>
          <p:nvPr/>
        </p:nvSpPr>
        <p:spPr>
          <a:xfrm>
            <a:off x="3739445" y="3551277"/>
            <a:ext cx="2772779" cy="1753996"/>
          </a:xfrm>
          <a:prstGeom prst="accentBorderCallout1">
            <a:avLst>
              <a:gd name="adj1" fmla="val 18750"/>
              <a:gd name="adj2" fmla="val -8333"/>
              <a:gd name="adj3" fmla="val -49546"/>
              <a:gd name="adj4" fmla="val -4832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i="1" dirty="0">
                <a:solidFill>
                  <a:schemeClr val="accent6"/>
                </a:solidFill>
                <a:latin typeface="Arial Narrow" panose="020B0606020202030204" pitchFamily="34" charset="0"/>
              </a:rPr>
              <a:t>Pour chaque axe, trois objectifs.</a:t>
            </a:r>
          </a:p>
          <a:p>
            <a:endParaRPr lang="fr-FR" sz="1400" i="1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r>
              <a:rPr lang="fr-FR" sz="1400" i="1" dirty="0">
                <a:solidFill>
                  <a:schemeClr val="accent6"/>
                </a:solidFill>
                <a:latin typeface="Arial Narrow" panose="020B0606020202030204" pitchFamily="34" charset="0"/>
              </a:rPr>
              <a:t>Pour chaque objectif, une cible à atteindre est déterminée. 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85220786-819E-4458-A0C4-4E202FD10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0762" y="4646130"/>
            <a:ext cx="601393" cy="5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43D8BD1-2BAB-419C-90A0-C41D1EC97E01}"/>
              </a:ext>
            </a:extLst>
          </p:cNvPr>
          <p:cNvSpPr txBox="1"/>
          <p:nvPr/>
        </p:nvSpPr>
        <p:spPr>
          <a:xfrm>
            <a:off x="182244" y="86088"/>
            <a:ext cx="872260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 Narrow" panose="020B0606020202030204" pitchFamily="34" charset="0"/>
              </a:rPr>
              <a:t>ETAPE 1 : ETABLIR UN DIAGNOSTIC POUR DEFINIR LES PRIORITES </a:t>
            </a:r>
          </a:p>
        </p:txBody>
      </p:sp>
      <p:graphicFrame>
        <p:nvGraphicFramePr>
          <p:cNvPr id="3" name="Diagram 5">
            <a:extLst>
              <a:ext uri="{FF2B5EF4-FFF2-40B4-BE49-F238E27FC236}">
                <a16:creationId xmlns:a16="http://schemas.microsoft.com/office/drawing/2014/main" id="{BB87F930-7A9D-488E-8F0F-87499F34E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151179"/>
              </p:ext>
            </p:extLst>
          </p:nvPr>
        </p:nvGraphicFramePr>
        <p:xfrm>
          <a:off x="1966293" y="1319007"/>
          <a:ext cx="9160006" cy="46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F8AB29F5-0D24-476C-91BD-19797F4B54EC}"/>
              </a:ext>
            </a:extLst>
          </p:cNvPr>
          <p:cNvGrpSpPr/>
          <p:nvPr/>
        </p:nvGrpSpPr>
        <p:grpSpPr>
          <a:xfrm>
            <a:off x="3002114" y="3891906"/>
            <a:ext cx="3959676" cy="1170258"/>
            <a:chOff x="3746891" y="3925336"/>
            <a:chExt cx="3959676" cy="145679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4FC883D-10FE-4831-B05B-EEE61C05F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99117" y="4433749"/>
              <a:ext cx="948379" cy="94838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A31C5A2-8B39-4AE2-B50A-4E3B35E08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02132" y="4035379"/>
              <a:ext cx="804435" cy="804434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8E3C374-8144-4D18-AA25-836F40091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46891" y="3925336"/>
              <a:ext cx="914478" cy="914477"/>
            </a:xfrm>
            <a:prstGeom prst="rect">
              <a:avLst/>
            </a:prstGeom>
          </p:spPr>
        </p:pic>
      </p:grpSp>
      <p:sp>
        <p:nvSpPr>
          <p:cNvPr id="6" name="Légende : encadrée à une bordure 5">
            <a:extLst>
              <a:ext uri="{FF2B5EF4-FFF2-40B4-BE49-F238E27FC236}">
                <a16:creationId xmlns:a16="http://schemas.microsoft.com/office/drawing/2014/main" id="{E8BB64D7-4694-4E57-86DC-8115F4DC2B5F}"/>
              </a:ext>
            </a:extLst>
          </p:cNvPr>
          <p:cNvSpPr/>
          <p:nvPr/>
        </p:nvSpPr>
        <p:spPr>
          <a:xfrm>
            <a:off x="8569427" y="599085"/>
            <a:ext cx="2580008" cy="1296796"/>
          </a:xfrm>
          <a:prstGeom prst="accentCallout1">
            <a:avLst>
              <a:gd name="adj1" fmla="val 18750"/>
              <a:gd name="adj2" fmla="val -8333"/>
              <a:gd name="adj3" fmla="val 138535"/>
              <a:gd name="adj4" fmla="val -552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i="1" dirty="0">
                <a:latin typeface="Arial Narrow" panose="020B0606020202030204" pitchFamily="34" charset="0"/>
              </a:rPr>
              <a:t>Quelles sont les pratiques de classe, les outils, les dispositifs que nous souhaitons maintenir ?</a:t>
            </a:r>
            <a:endParaRPr lang="fr-FR" sz="2000" i="1" dirty="0">
              <a:latin typeface="Arial Narrow" panose="020B0606020202030204" pitchFamily="34" charset="0"/>
            </a:endParaRPr>
          </a:p>
        </p:txBody>
      </p:sp>
      <p:sp>
        <p:nvSpPr>
          <p:cNvPr id="13" name="Légende : encadrée à une bordure 12">
            <a:extLst>
              <a:ext uri="{FF2B5EF4-FFF2-40B4-BE49-F238E27FC236}">
                <a16:creationId xmlns:a16="http://schemas.microsoft.com/office/drawing/2014/main" id="{84E4E598-0946-492F-AE30-5699278A332A}"/>
              </a:ext>
            </a:extLst>
          </p:cNvPr>
          <p:cNvSpPr/>
          <p:nvPr/>
        </p:nvSpPr>
        <p:spPr>
          <a:xfrm>
            <a:off x="8188957" y="2538454"/>
            <a:ext cx="2937342" cy="1234027"/>
          </a:xfrm>
          <a:prstGeom prst="accentCallout1">
            <a:avLst>
              <a:gd name="adj1" fmla="val 18750"/>
              <a:gd name="adj2" fmla="val -8333"/>
              <a:gd name="adj3" fmla="val 63463"/>
              <a:gd name="adj4" fmla="val -365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i="1" dirty="0">
                <a:latin typeface="Arial Narrow" panose="020B0606020202030204" pitchFamily="34" charset="0"/>
              </a:rPr>
              <a:t>Qu’est ce qui, dans nos pratiques de classe, de cycle, d’école est à renforcer, diffuser et faire évoluer ?</a:t>
            </a:r>
            <a:endParaRPr lang="fr-FR" i="1" dirty="0"/>
          </a:p>
        </p:txBody>
      </p:sp>
      <p:sp>
        <p:nvSpPr>
          <p:cNvPr id="7" name="Légende : flèche courbée à une bordure 6">
            <a:extLst>
              <a:ext uri="{FF2B5EF4-FFF2-40B4-BE49-F238E27FC236}">
                <a16:creationId xmlns:a16="http://schemas.microsoft.com/office/drawing/2014/main" id="{253678B3-6CFB-4E53-BD6F-57D3C9A73183}"/>
              </a:ext>
            </a:extLst>
          </p:cNvPr>
          <p:cNvSpPr/>
          <p:nvPr/>
        </p:nvSpPr>
        <p:spPr>
          <a:xfrm>
            <a:off x="8379555" y="4400098"/>
            <a:ext cx="3301377" cy="175903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9"/>
              <a:gd name="adj6" fmla="val -370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i="1" dirty="0">
                <a:latin typeface="Arial Narrow" panose="020B0606020202030204" pitchFamily="34" charset="0"/>
              </a:rPr>
              <a:t>Quels sont les partenaires sur lesquels nous pouvons nous appuyer ?</a:t>
            </a:r>
          </a:p>
          <a:p>
            <a:r>
              <a:rPr lang="fr-FR" sz="1400" i="1" dirty="0">
                <a:latin typeface="Arial Narrow" panose="020B0606020202030204" pitchFamily="34" charset="0"/>
              </a:rPr>
              <a:t>Quel partenariat  peut, ou doit  être développé ?</a:t>
            </a:r>
          </a:p>
          <a:p>
            <a:endParaRPr lang="fr-FR" sz="1200" dirty="0">
              <a:latin typeface="Arial Narrow" panose="020B060602020203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F1CF65D-BB8C-42CC-A62B-3C9EEE091C11}"/>
              </a:ext>
            </a:extLst>
          </p:cNvPr>
          <p:cNvCxnSpPr/>
          <p:nvPr/>
        </p:nvCxnSpPr>
        <p:spPr>
          <a:xfrm>
            <a:off x="2101656" y="1571972"/>
            <a:ext cx="0" cy="144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4D66A0B-A076-4C65-9686-4BCD8A6958A5}"/>
              </a:ext>
            </a:extLst>
          </p:cNvPr>
          <p:cNvSpPr txBox="1"/>
          <p:nvPr/>
        </p:nvSpPr>
        <p:spPr>
          <a:xfrm>
            <a:off x="182244" y="1357237"/>
            <a:ext cx="20229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Arial Narrow" panose="020B0606020202030204" pitchFamily="34" charset="0"/>
              </a:rPr>
              <a:t>Quelles sont les caractéristiques de la population scolaire ?</a:t>
            </a:r>
          </a:p>
          <a:p>
            <a:r>
              <a:rPr lang="fr-FR" sz="1200" i="1" dirty="0">
                <a:latin typeface="Arial Narrow" panose="020B0606020202030204" pitchFamily="34" charset="0"/>
              </a:rPr>
              <a:t>(ex : fréquentation garderie, étude, cantine, activités périscolaires……). </a:t>
            </a:r>
          </a:p>
          <a:p>
            <a:endParaRPr lang="fr-FR" sz="1200" i="1" dirty="0">
              <a:latin typeface="Arial Narrow" panose="020B0606020202030204" pitchFamily="34" charset="0"/>
            </a:endParaRPr>
          </a:p>
          <a:p>
            <a:endParaRPr lang="fr-FR" sz="1200" i="1" dirty="0">
              <a:latin typeface="Arial Narrow" panose="020B0606020202030204" pitchFamily="34" charset="0"/>
            </a:endParaRPr>
          </a:p>
          <a:p>
            <a:endParaRPr lang="fr-FR" sz="1200" i="1" dirty="0">
              <a:latin typeface="Arial Narrow" panose="020B0606020202030204" pitchFamily="34" charset="0"/>
            </a:endParaRPr>
          </a:p>
          <a:p>
            <a:r>
              <a:rPr lang="fr-FR" sz="1400" i="1" dirty="0">
                <a:latin typeface="Arial Narrow" panose="020B0606020202030204" pitchFamily="34" charset="0"/>
              </a:rPr>
              <a:t>Que prendre en compte prioritairement pour construire le projet de territoire ?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F8887FA-9D6A-4107-A473-20A70B2ED0AF}"/>
              </a:ext>
            </a:extLst>
          </p:cNvPr>
          <p:cNvCxnSpPr>
            <a:cxnSpLocks/>
          </p:cNvCxnSpPr>
          <p:nvPr/>
        </p:nvCxnSpPr>
        <p:spPr>
          <a:xfrm>
            <a:off x="2078520" y="2032234"/>
            <a:ext cx="923594" cy="695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2FC8C91-FFA2-4EEA-ACEC-21EF73D58199}"/>
              </a:ext>
            </a:extLst>
          </p:cNvPr>
          <p:cNvSpPr txBox="1"/>
          <p:nvPr/>
        </p:nvSpPr>
        <p:spPr>
          <a:xfrm>
            <a:off x="687955" y="4577849"/>
            <a:ext cx="1577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Arial Narrow" panose="020B0606020202030204" pitchFamily="34" charset="0"/>
              </a:rPr>
              <a:t>Quels sont les résultats de nos élèves ?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BBD602B-81D1-4AD3-93E8-FD0892E364A5}"/>
              </a:ext>
            </a:extLst>
          </p:cNvPr>
          <p:cNvCxnSpPr>
            <a:cxnSpLocks/>
          </p:cNvCxnSpPr>
          <p:nvPr/>
        </p:nvCxnSpPr>
        <p:spPr>
          <a:xfrm>
            <a:off x="2094526" y="4260163"/>
            <a:ext cx="0" cy="1198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1535F64-3140-4288-9EC8-33679CCA913A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094526" y="4259211"/>
            <a:ext cx="907588" cy="439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4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2FA65FD9-A454-4B89-94EF-0F4502ABFB96}"/>
              </a:ext>
            </a:extLst>
          </p:cNvPr>
          <p:cNvSpPr/>
          <p:nvPr/>
        </p:nvSpPr>
        <p:spPr>
          <a:xfrm>
            <a:off x="4412432" y="5373981"/>
            <a:ext cx="3965290" cy="13259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PE qui travaillent sur les compétences psychosociales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d’enfants suivis par le RASED pour “absence de confiance en soi”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sorties/ rencontres avec l’extérieur par enfants sur son parcours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Formation des membres du RASED (personnes ressource)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A80DF7C-248E-491D-ABE4-25010FDF25A3}"/>
              </a:ext>
            </a:extLst>
          </p:cNvPr>
          <p:cNvSpPr/>
          <p:nvPr/>
        </p:nvSpPr>
        <p:spPr>
          <a:xfrm>
            <a:off x="4467831" y="3568253"/>
            <a:ext cx="3776240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>
                <a:latin typeface="Arial Narrow" panose="020B0606020202030204" pitchFamily="34" charset="0"/>
              </a:rPr>
              <a:t>Dispositifs d’accompagnement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spc="-1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Développement</a:t>
            </a:r>
            <a:r>
              <a:rPr lang="fr-FR" sz="1200" spc="-105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spc="-1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fr-FR" sz="1200" spc="-1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spc="-1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parcours</a:t>
            </a:r>
            <a:r>
              <a:rPr lang="fr-FR" sz="1200" spc="-105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spc="-5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éducatifs</a:t>
            </a:r>
            <a:r>
              <a:rPr lang="fr-FR" sz="1200" spc="-1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spc="-5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fr-FR" sz="1200" spc="-445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citoyen, éducation artistique et</a:t>
            </a:r>
            <a:r>
              <a:rPr lang="fr-FR" sz="1200" spc="5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culturelle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 à l’école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aux médias et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au Développement Durable</a:t>
            </a:r>
            <a:endParaRPr lang="fr-FR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DA37074-30FB-4F1E-90F0-CC1AD4C9FCF8}"/>
              </a:ext>
            </a:extLst>
          </p:cNvPr>
          <p:cNvSpPr/>
          <p:nvPr/>
        </p:nvSpPr>
        <p:spPr>
          <a:xfrm>
            <a:off x="611777" y="3601745"/>
            <a:ext cx="3827026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D5824A-4996-467A-BF9C-D5283E7D7F56}"/>
              </a:ext>
            </a:extLst>
          </p:cNvPr>
          <p:cNvSpPr/>
          <p:nvPr/>
        </p:nvSpPr>
        <p:spPr>
          <a:xfrm>
            <a:off x="814915" y="3657787"/>
            <a:ext cx="35044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prstClr val="black"/>
                </a:solidFill>
                <a:latin typeface="Arial Narrow" panose="020B0606020202030204" pitchFamily="34" charset="0"/>
              </a:rPr>
              <a:t>Fondamentaux – Plan Français/mathématiques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prstClr val="black"/>
                </a:solidFill>
                <a:latin typeface="Arial Narrow" panose="020B0606020202030204" pitchFamily="34" charset="0"/>
              </a:rPr>
              <a:t>Maternelle / CP – CM2 / 6</a:t>
            </a:r>
            <a:r>
              <a:rPr lang="fr-FR" sz="120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ème </a:t>
            </a:r>
            <a:r>
              <a:rPr lang="fr-FR" sz="1200" dirty="0">
                <a:solidFill>
                  <a:prstClr val="black"/>
                </a:solidFill>
                <a:latin typeface="Arial Narrow" panose="020B0606020202030204" pitchFamily="34" charset="0"/>
              </a:rPr>
              <a:t>:des continuums approfondis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prstClr val="black"/>
                </a:solidFill>
                <a:latin typeface="Arial Narrow" panose="020B0606020202030204" pitchFamily="34" charset="0"/>
              </a:rPr>
              <a:t>Politique d’inclusion renforcée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Les évaluations nationales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F2A165A-EE46-49C0-A319-0384F0D3492D}"/>
              </a:ext>
            </a:extLst>
          </p:cNvPr>
          <p:cNvSpPr/>
          <p:nvPr/>
        </p:nvSpPr>
        <p:spPr>
          <a:xfrm>
            <a:off x="675223" y="75207"/>
            <a:ext cx="11260908" cy="416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 Narrow" panose="020B0606020202030204" pitchFamily="34" charset="0"/>
              </a:rPr>
              <a:t>AXE 1 / DES DYNAMIQUES RENOUVELEES AU CŒUR DES APPRENTISSAGES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D61BC4F-0DEC-470A-A17B-D8BB16CAE447}"/>
              </a:ext>
            </a:extLst>
          </p:cNvPr>
          <p:cNvSpPr/>
          <p:nvPr/>
        </p:nvSpPr>
        <p:spPr>
          <a:xfrm>
            <a:off x="664932" y="514179"/>
            <a:ext cx="3701143" cy="6106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OBJECTIF 1 </a:t>
            </a:r>
          </a:p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S’épanouir dans les apprentissages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8A16743-4798-478B-AA5D-F7BCD28707C6}"/>
              </a:ext>
            </a:extLst>
          </p:cNvPr>
          <p:cNvSpPr/>
          <p:nvPr/>
        </p:nvSpPr>
        <p:spPr>
          <a:xfrm>
            <a:off x="4438803" y="519314"/>
            <a:ext cx="3701143" cy="61777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OBJECTIF 2</a:t>
            </a:r>
          </a:p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Stimuler l’autonomie, la persévérance</a:t>
            </a:r>
          </a:p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et l’engagement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E9DD82A-EA7A-43F4-B557-4FC445974F05}"/>
              </a:ext>
            </a:extLst>
          </p:cNvPr>
          <p:cNvSpPr/>
          <p:nvPr/>
        </p:nvSpPr>
        <p:spPr>
          <a:xfrm>
            <a:off x="8218686" y="530454"/>
            <a:ext cx="3701143" cy="617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OBJECTIF 3</a:t>
            </a:r>
          </a:p>
          <a:p>
            <a:pPr algn="ctr"/>
            <a:r>
              <a:rPr lang="fr-FR" sz="1600" b="1" dirty="0">
                <a:latin typeface="Arial Narrow" panose="020B0606020202030204" pitchFamily="34" charset="0"/>
              </a:rPr>
              <a:t>Accompagner le parcours des élèves </a:t>
            </a:r>
            <a:endParaRPr lang="fr-FR" sz="1200" b="1" dirty="0">
              <a:latin typeface="Arial Narrow" panose="020B0606020202030204" pitchFamily="34" charset="0"/>
            </a:endParaRPr>
          </a:p>
          <a:p>
            <a:pPr algn="ctr"/>
            <a:endParaRPr lang="fr-FR" sz="1400" dirty="0">
              <a:latin typeface="Arial Narrow" panose="020B060602020203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8C7145B-7CE9-4849-931C-C41ECFE7C0F1}"/>
              </a:ext>
            </a:extLst>
          </p:cNvPr>
          <p:cNvSpPr/>
          <p:nvPr/>
        </p:nvSpPr>
        <p:spPr>
          <a:xfrm>
            <a:off x="539049" y="5389092"/>
            <a:ext cx="3827026" cy="13259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Résultats chiffrés et mis en perspectives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Taux de maintiens, de passage anticipé,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PEAC,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PAI, PPRE, PAP, PPS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Fréquence des réunions de travail maternelle/CP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……..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70D1BD0-0ABF-4E1F-8958-184100E51F46}"/>
              </a:ext>
            </a:extLst>
          </p:cNvPr>
          <p:cNvSpPr/>
          <p:nvPr/>
        </p:nvSpPr>
        <p:spPr>
          <a:xfrm>
            <a:off x="658921" y="1733467"/>
            <a:ext cx="3713284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Soutenir l’exigence de la réussite et la maîtrise des fondamentaux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Accueillir les élèves dans une école stimulante, sécurisante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Stimuler l’innovation pédagogique et 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Rendre les apprentissages accessibles à tous</a:t>
            </a:r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0CB7EBB3-86C4-4324-B6E2-20444DD2EC5E}"/>
              </a:ext>
            </a:extLst>
          </p:cNvPr>
          <p:cNvSpPr/>
          <p:nvPr/>
        </p:nvSpPr>
        <p:spPr>
          <a:xfrm>
            <a:off x="2299983" y="1493185"/>
            <a:ext cx="507664" cy="340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Légende : flèche vers le bas 13">
            <a:extLst>
              <a:ext uri="{FF2B5EF4-FFF2-40B4-BE49-F238E27FC236}">
                <a16:creationId xmlns:a16="http://schemas.microsoft.com/office/drawing/2014/main" id="{23C95A6F-1082-4ED2-A8C3-128C277F413D}"/>
              </a:ext>
            </a:extLst>
          </p:cNvPr>
          <p:cNvSpPr/>
          <p:nvPr/>
        </p:nvSpPr>
        <p:spPr>
          <a:xfrm>
            <a:off x="710302" y="3171429"/>
            <a:ext cx="11260908" cy="69876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LES LEVIERS 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41B653F4-4A1F-4B27-8BCD-FF0CFABDC5BD}"/>
              </a:ext>
            </a:extLst>
          </p:cNvPr>
          <p:cNvSpPr/>
          <p:nvPr/>
        </p:nvSpPr>
        <p:spPr>
          <a:xfrm>
            <a:off x="9868871" y="1399448"/>
            <a:ext cx="507664" cy="493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Légende : flèche vers le bas 20">
            <a:extLst>
              <a:ext uri="{FF2B5EF4-FFF2-40B4-BE49-F238E27FC236}">
                <a16:creationId xmlns:a16="http://schemas.microsoft.com/office/drawing/2014/main" id="{A43BD1C0-368E-4B46-8BFC-9996C454F1B6}"/>
              </a:ext>
            </a:extLst>
          </p:cNvPr>
          <p:cNvSpPr/>
          <p:nvPr/>
        </p:nvSpPr>
        <p:spPr>
          <a:xfrm>
            <a:off x="658921" y="1162578"/>
            <a:ext cx="11260908" cy="69257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LES CIBLES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E2CDCDC-B908-470E-8D76-CF1548825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896" y="1171648"/>
            <a:ext cx="478218" cy="474543"/>
          </a:xfrm>
          <a:prstGeom prst="rect">
            <a:avLst/>
          </a:prstGeom>
        </p:spPr>
      </p:pic>
      <p:sp>
        <p:nvSpPr>
          <p:cNvPr id="25" name="Légende : flèche vers le bas 24">
            <a:extLst>
              <a:ext uri="{FF2B5EF4-FFF2-40B4-BE49-F238E27FC236}">
                <a16:creationId xmlns:a16="http://schemas.microsoft.com/office/drawing/2014/main" id="{E773103C-5661-4F5A-BFA9-704A04054F1B}"/>
              </a:ext>
            </a:extLst>
          </p:cNvPr>
          <p:cNvSpPr/>
          <p:nvPr/>
        </p:nvSpPr>
        <p:spPr>
          <a:xfrm>
            <a:off x="611777" y="4855743"/>
            <a:ext cx="11367568" cy="69876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EXEMPLES D’INDICATEURS </a:t>
            </a:r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34274881-805D-41CD-8DE3-94B60C45C0A1}"/>
              </a:ext>
            </a:extLst>
          </p:cNvPr>
          <p:cNvSpPr/>
          <p:nvPr/>
        </p:nvSpPr>
        <p:spPr>
          <a:xfrm>
            <a:off x="2271458" y="3379510"/>
            <a:ext cx="507664" cy="340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C36C7C6C-56B1-4693-89E3-E6E20A3F108C}"/>
              </a:ext>
            </a:extLst>
          </p:cNvPr>
          <p:cNvSpPr/>
          <p:nvPr/>
        </p:nvSpPr>
        <p:spPr>
          <a:xfrm>
            <a:off x="2261671" y="5149757"/>
            <a:ext cx="507664" cy="340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FED3EEF1-BDB9-4DEA-8DEA-7A85A262EF7A}"/>
              </a:ext>
            </a:extLst>
          </p:cNvPr>
          <p:cNvSpPr/>
          <p:nvPr/>
        </p:nvSpPr>
        <p:spPr>
          <a:xfrm>
            <a:off x="4448709" y="1779311"/>
            <a:ext cx="3713284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Devenir autonome dans et hors la classe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Développer l’estime de soi et la </a:t>
            </a:r>
            <a:r>
              <a:rPr lang="fr-FR" sz="1200" dirty="0" err="1">
                <a:latin typeface="Arial Narrow" panose="020B0606020202030204" pitchFamily="34" charset="0"/>
              </a:rPr>
              <a:t>persévérence</a:t>
            </a:r>
            <a:endParaRPr lang="fr-FR" sz="1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Comprendre et agir dans le monde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S’engager dans des apprentissages motivants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AF6C015-55F9-4BCB-9AD8-2ECD88697A0D}"/>
              </a:ext>
            </a:extLst>
          </p:cNvPr>
          <p:cNvSpPr/>
          <p:nvPr/>
        </p:nvSpPr>
        <p:spPr>
          <a:xfrm>
            <a:off x="8266061" y="1772923"/>
            <a:ext cx="3713284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1200" b="1" dirty="0">
              <a:latin typeface="Arial Narrow" panose="020B0606020202030204" pitchFamily="34" charset="0"/>
            </a:endParaRPr>
          </a:p>
          <a:p>
            <a:endParaRPr lang="fr-FR" sz="1200" b="1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Soutenir et encourager l’ambition scolaire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S’engager dans une orientation active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Arial Narrow" panose="020B0606020202030204" pitchFamily="34" charset="0"/>
              </a:rPr>
              <a:t>Explorer en confiance les voies possibles pour réussir sa poursuite d’études ou son insertion professionnelle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>
              <a:latin typeface="Arial Narrow" panose="020B0606020202030204" pitchFamily="34" charset="0"/>
            </a:endParaRPr>
          </a:p>
        </p:txBody>
      </p: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06A3BF2A-DC3C-42AE-A0CD-726BDE1FA0E2}"/>
              </a:ext>
            </a:extLst>
          </p:cNvPr>
          <p:cNvSpPr/>
          <p:nvPr/>
        </p:nvSpPr>
        <p:spPr>
          <a:xfrm>
            <a:off x="9829929" y="3353061"/>
            <a:ext cx="507664" cy="340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770674B-58C1-48D6-9CE4-96EAF63EA20B}"/>
              </a:ext>
            </a:extLst>
          </p:cNvPr>
          <p:cNvSpPr/>
          <p:nvPr/>
        </p:nvSpPr>
        <p:spPr>
          <a:xfrm>
            <a:off x="8244071" y="3601745"/>
            <a:ext cx="3776240" cy="11162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Orientation EGPA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 Parcours Avenir en CEC 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DD9F552-F4E8-4221-9EDA-FA1DCA99F513}"/>
              </a:ext>
            </a:extLst>
          </p:cNvPr>
          <p:cNvSpPr/>
          <p:nvPr/>
        </p:nvSpPr>
        <p:spPr>
          <a:xfrm>
            <a:off x="8424080" y="5458552"/>
            <a:ext cx="3660426" cy="1194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Taux d’orientation en EGPA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Arial Narrow" panose="020B0606020202030204" pitchFamily="34" charset="0"/>
              </a:rPr>
              <a:t>Nombre de visites de la SEGPA pour préparer l’orientation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>
              <a:latin typeface="Arial Narrow" panose="020B0606020202030204" pitchFamily="34" charset="0"/>
            </a:endParaRPr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B96D2BAE-5819-4C1D-9E81-B0FCACB413FD}"/>
              </a:ext>
            </a:extLst>
          </p:cNvPr>
          <p:cNvSpPr/>
          <p:nvPr/>
        </p:nvSpPr>
        <p:spPr>
          <a:xfrm>
            <a:off x="9984439" y="5214151"/>
            <a:ext cx="507664" cy="340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2D4183DA-5736-4880-AFE2-21A9EE126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77" y="1157851"/>
            <a:ext cx="478218" cy="474543"/>
          </a:xfrm>
          <a:prstGeom prst="rect">
            <a:avLst/>
          </a:prstGeom>
        </p:spPr>
      </p:pic>
      <p:sp>
        <p:nvSpPr>
          <p:cNvPr id="2" name="Flèche : bas 1">
            <a:extLst>
              <a:ext uri="{FF2B5EF4-FFF2-40B4-BE49-F238E27FC236}">
                <a16:creationId xmlns:a16="http://schemas.microsoft.com/office/drawing/2014/main" id="{F96935EB-0939-4845-8D88-7F23068EC961}"/>
              </a:ext>
            </a:extLst>
          </p:cNvPr>
          <p:cNvSpPr/>
          <p:nvPr/>
        </p:nvSpPr>
        <p:spPr>
          <a:xfrm>
            <a:off x="-60543" y="189401"/>
            <a:ext cx="783337" cy="508002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DU DIAGNOSTIC AUX INDICATEURS</a:t>
            </a:r>
          </a:p>
        </p:txBody>
      </p:sp>
    </p:spTree>
    <p:extLst>
      <p:ext uri="{BB962C8B-B14F-4D97-AF65-F5344CB8AC3E}">
        <p14:creationId xmlns:p14="http://schemas.microsoft.com/office/powerpoint/2010/main" val="3971193631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15352</TotalTime>
  <Words>1941</Words>
  <Application>Microsoft Office PowerPoint</Application>
  <PresentationFormat>Grand écran</PresentationFormat>
  <Paragraphs>367</Paragraphs>
  <Slides>17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Corbel</vt:lpstr>
      <vt:lpstr>Verdana</vt:lpstr>
      <vt:lpstr>Wingdings</vt:lpstr>
      <vt:lpstr>Wingdings 2</vt:lpstr>
      <vt:lpstr>Cadre</vt:lpstr>
      <vt:lpstr>Projet de territoire  2021/2024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Haller</dc:creator>
  <cp:lastModifiedBy>Karine  Haller</cp:lastModifiedBy>
  <cp:revision>191</cp:revision>
  <dcterms:created xsi:type="dcterms:W3CDTF">2021-05-05T14:17:38Z</dcterms:created>
  <dcterms:modified xsi:type="dcterms:W3CDTF">2021-06-11T06:26:42Z</dcterms:modified>
</cp:coreProperties>
</file>